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59" r:id="rId3"/>
    <p:sldId id="303" r:id="rId4"/>
    <p:sldId id="404" r:id="rId5"/>
    <p:sldId id="420" r:id="rId6"/>
    <p:sldId id="410" r:id="rId7"/>
    <p:sldId id="406" r:id="rId8"/>
    <p:sldId id="415" r:id="rId9"/>
    <p:sldId id="412" r:id="rId10"/>
    <p:sldId id="399" r:id="rId11"/>
    <p:sldId id="402" r:id="rId12"/>
    <p:sldId id="411" r:id="rId13"/>
    <p:sldId id="401" r:id="rId14"/>
    <p:sldId id="390" r:id="rId15"/>
    <p:sldId id="427" r:id="rId16"/>
    <p:sldId id="392" r:id="rId17"/>
    <p:sldId id="421" r:id="rId18"/>
    <p:sldId id="424" r:id="rId19"/>
    <p:sldId id="364" r:id="rId20"/>
    <p:sldId id="419" r:id="rId21"/>
    <p:sldId id="429" r:id="rId22"/>
    <p:sldId id="430" r:id="rId23"/>
    <p:sldId id="431" r:id="rId24"/>
    <p:sldId id="366" r:id="rId25"/>
    <p:sldId id="428" r:id="rId26"/>
    <p:sldId id="434" r:id="rId27"/>
    <p:sldId id="433" r:id="rId28"/>
    <p:sldId id="432" r:id="rId29"/>
    <p:sldId id="435" r:id="rId30"/>
    <p:sldId id="436" r:id="rId31"/>
    <p:sldId id="308" r:id="rId32"/>
    <p:sldId id="442" r:id="rId33"/>
    <p:sldId id="443" r:id="rId34"/>
    <p:sldId id="438" r:id="rId35"/>
    <p:sldId id="439" r:id="rId36"/>
    <p:sldId id="339" r:id="rId37"/>
    <p:sldId id="382" r:id="rId38"/>
    <p:sldId id="440" r:id="rId39"/>
    <p:sldId id="441" r:id="rId40"/>
    <p:sldId id="277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03"/>
            <p14:sldId id="404"/>
            <p14:sldId id="420"/>
            <p14:sldId id="410"/>
            <p14:sldId id="406"/>
            <p14:sldId id="415"/>
            <p14:sldId id="412"/>
            <p14:sldId id="399"/>
            <p14:sldId id="402"/>
            <p14:sldId id="411"/>
            <p14:sldId id="401"/>
            <p14:sldId id="390"/>
            <p14:sldId id="427"/>
            <p14:sldId id="392"/>
            <p14:sldId id="421"/>
            <p14:sldId id="424"/>
            <p14:sldId id="364"/>
            <p14:sldId id="419"/>
            <p14:sldId id="429"/>
            <p14:sldId id="430"/>
            <p14:sldId id="431"/>
            <p14:sldId id="366"/>
            <p14:sldId id="428"/>
            <p14:sldId id="434"/>
            <p14:sldId id="433"/>
            <p14:sldId id="432"/>
            <p14:sldId id="435"/>
            <p14:sldId id="436"/>
            <p14:sldId id="308"/>
            <p14:sldId id="442"/>
            <p14:sldId id="443"/>
            <p14:sldId id="438"/>
            <p14:sldId id="439"/>
            <p14:sldId id="339"/>
            <p14:sldId id="382"/>
            <p14:sldId id="440"/>
            <p14:sldId id="441"/>
            <p14:sldId id="277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FFCC"/>
    <a:srgbClr val="CCECFF"/>
    <a:srgbClr val="FFFF99"/>
    <a:srgbClr val="CCFF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83977" autoAdjust="0"/>
  </p:normalViewPr>
  <p:slideViewPr>
    <p:cSldViewPr snapToGrid="0">
      <p:cViewPr varScale="1">
        <p:scale>
          <a:sx n="74" d="100"/>
          <a:sy n="74" d="100"/>
        </p:scale>
        <p:origin x="-10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Общее число проведенных проверок за 2018 год</a:t>
            </a:r>
            <a:r>
              <a:rPr lang="ru-RU" b="1" baseline="0" dirty="0" smtClean="0"/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0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108565762304109"/>
          <c:w val="1"/>
          <c:h val="0.6932624238343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ngle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EC-4D65-9789-762527CBC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EC-4D65-9789-762527CBCB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EC-4D65-9789-762527CBCB7C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EC-4D65-9789-762527CBCB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114300" prst="angle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EC-4D65-9789-762527CBCB7C}"/>
              </c:ext>
            </c:extLst>
          </c:dPt>
          <c:dLbls>
            <c:dLbl>
              <c:idx val="0"/>
              <c:layout>
                <c:manualLayout>
                  <c:x val="1.2789473470558302E-3"/>
                  <c:y val="-0.10937448849736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04862531069275E-2"/>
                  <c:y val="-4.391158875114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022884226849349E-2"/>
                  <c:y val="-7.663448593155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470248833581391E-3"/>
                  <c:y val="-0.1167150581951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5"/>
                <c:pt idx="0">
                  <c:v>Внеплановые проверки</c:v>
                </c:pt>
                <c:pt idx="1">
                  <c:v>Внеплановые проверки при лицензировании</c:v>
                </c:pt>
                <c:pt idx="2">
                  <c:v>Проверки по стройнадзору</c:v>
                </c:pt>
                <c:pt idx="3">
                  <c:v>Постоянный надзор </c:v>
                </c:pt>
                <c:pt idx="4">
                  <c:v>Плановые проверки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130</c:v>
                </c:pt>
                <c:pt idx="2">
                  <c:v>12</c:v>
                </c:pt>
                <c:pt idx="3">
                  <c:v>1854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EC-4D65-9789-762527CBC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ayout/>
      <c:overlay val="0"/>
      <c:txPr>
        <a:bodyPr rot="0" vert="horz"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>
          <a:shade val="95000"/>
          <a:satMod val="105000"/>
        </a:schemeClr>
      </a:solidFill>
      <a:beve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971121051025552E-2"/>
          <c:y val="4.2704778883492438E-2"/>
          <c:w val="0.54574353645887808"/>
          <c:h val="0.80370321508232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09600" dist="520700" dir="14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h="146050" prst="angle"/>
              <a:bevelB w="165100" prst="coolSlant"/>
              <a:contourClr>
                <a:srgbClr val="000000"/>
              </a:contourClr>
            </a:sp3d>
          </c:spPr>
          <c:explosion val="9"/>
          <c:dPt>
            <c:idx val="0"/>
            <c:bubble3D val="0"/>
            <c:explosion val="4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48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explosion val="34"/>
          </c:dPt>
          <c:dLbls>
            <c:dLbl>
              <c:idx val="0"/>
              <c:layout>
                <c:manualLayout>
                  <c:x val="3.3209155067069726E-3"/>
                  <c:y val="-0.123799524478103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95860031537089E-2"/>
                  <c:y val="-5.49686401001542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412627209451692E-3"/>
                  <c:y val="-3.4246325979714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165385346355363E-2"/>
                  <c:y val="1.1312582539573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105410787936972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5252021946297"/>
                  <c:y val="-0.31453853295211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34109823115433E-2"/>
                  <c:y val="-1.1977596799945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атомные станции</c:v>
                </c:pt>
                <c:pt idx="1">
                  <c:v>исследовательские ядерные реакторы</c:v>
                </c:pt>
                <c:pt idx="2">
                  <c:v>суда и иные плав средства с ЯР</c:v>
                </c:pt>
                <c:pt idx="3">
                  <c:v>предприятия топливного цикла</c:v>
                </c:pt>
                <c:pt idx="4">
                  <c:v>радиационно опасные объекты</c:v>
                </c:pt>
                <c:pt idx="5">
                  <c:v>конструирование и изготовление оборудования</c:v>
                </c:pt>
                <c:pt idx="6">
                  <c:v>сооружение (строительтство) объектов ИАЭ</c:v>
                </c:pt>
                <c:pt idx="7">
                  <c:v>учет и контроль ЯМ.РВ, физическая защита ЯУ, РВиРАО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107</c:v>
                </c:pt>
                <c:pt idx="1">
                  <c:v>13</c:v>
                </c:pt>
                <c:pt idx="2">
                  <c:v>9</c:v>
                </c:pt>
                <c:pt idx="3">
                  <c:v>9</c:v>
                </c:pt>
                <c:pt idx="4">
                  <c:v>96</c:v>
                </c:pt>
                <c:pt idx="5">
                  <c:v>5</c:v>
                </c:pt>
                <c:pt idx="6">
                  <c:v>329</c:v>
                </c:pt>
                <c:pt idx="7">
                  <c:v>95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8606279978177"/>
          <c:y val="3.0148193950454837E-2"/>
          <c:w val="0.39000393565287811"/>
          <c:h val="0.92905516300629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3824151551918"/>
          <c:y val="8.1085712698589052E-2"/>
          <c:w val="0.61448592432819105"/>
          <c:h val="0.714672814131763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проверок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1877</c:v>
                </c:pt>
                <c:pt idx="1">
                  <c:v>1862</c:v>
                </c:pt>
                <c:pt idx="2">
                  <c:v>1919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690</c:v>
                </c:pt>
                <c:pt idx="1">
                  <c:v>786</c:v>
                </c:pt>
                <c:pt idx="2">
                  <c:v>736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Выявлено нарушений при строительстве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395</c:v>
                </c:pt>
                <c:pt idx="1">
                  <c:v>410</c:v>
                </c:pt>
                <c:pt idx="2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68480"/>
        <c:axId val="20870272"/>
        <c:axId val="0"/>
      </c:bar3DChart>
      <c:catAx>
        <c:axId val="2086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70272"/>
        <c:crosses val="autoZero"/>
        <c:auto val="1"/>
        <c:lblAlgn val="ctr"/>
        <c:lblOffset val="100"/>
        <c:noMultiLvlLbl val="0"/>
      </c:catAx>
      <c:valAx>
        <c:axId val="2087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08326446113035"/>
          <c:y val="0.19923536273747361"/>
          <c:w val="0.28076589051081041"/>
          <c:h val="0.55473850340853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971121051025552E-2"/>
          <c:y val="4.2704778883492438E-2"/>
          <c:w val="0.54574353645887808"/>
          <c:h val="0.80370321508232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09600" dist="520700" dir="14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h="146050" prst="angle"/>
              <a:bevelB w="165100" prst="coolSlant"/>
              <a:contourClr>
                <a:srgbClr val="000000"/>
              </a:contourClr>
            </a:sp3d>
          </c:spPr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innerShdw blurRad="609600" dist="520700" dir="14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>
                <a:bevelT w="165100" h="146050" prst="angle"/>
                <a:bevelB w="1651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3209155067069726E-3"/>
                  <c:y val="-0.120070746947540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41905280801483E-3"/>
                  <c:y val="-0.117360189926898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66204843878565E-2"/>
                  <c:y val="-3.42463259797142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323717390238569E-2"/>
                  <c:y val="7.58380500901072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272794833439886E-2"/>
                  <c:y val="1.118633259168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5252021946297"/>
                  <c:y val="-0.340639975666056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34109823115433E-2"/>
                  <c:y val="-1.1977596799945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атомные станции</c:v>
                </c:pt>
                <c:pt idx="1">
                  <c:v>исследовательские ядерные реакторы</c:v>
                </c:pt>
                <c:pt idx="2">
                  <c:v>суда и иные плав средства с ЯР</c:v>
                </c:pt>
                <c:pt idx="3">
                  <c:v>предприятия топливного цикла</c:v>
                </c:pt>
                <c:pt idx="4">
                  <c:v>радиационно опасные объекты</c:v>
                </c:pt>
                <c:pt idx="5">
                  <c:v>конструирование и изготовление оборудования</c:v>
                </c:pt>
                <c:pt idx="6">
                  <c:v>сооружение (строительтство) объектов ИАЭ</c:v>
                </c:pt>
                <c:pt idx="7">
                  <c:v>учет и контроль ЯМ.РВ, физическая защита ЯУ, РВиРАО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107</c:v>
                </c:pt>
                <c:pt idx="1">
                  <c:v>13</c:v>
                </c:pt>
                <c:pt idx="2">
                  <c:v>9</c:v>
                </c:pt>
                <c:pt idx="3">
                  <c:v>9</c:v>
                </c:pt>
                <c:pt idx="4">
                  <c:v>96</c:v>
                </c:pt>
                <c:pt idx="5">
                  <c:v>5</c:v>
                </c:pt>
                <c:pt idx="6">
                  <c:v>329</c:v>
                </c:pt>
                <c:pt idx="7">
                  <c:v>95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8606279978177"/>
          <c:y val="3.0148193950454837E-2"/>
          <c:w val="0.39000393565287811"/>
          <c:h val="0.92905516300629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штрафов на юридических лиц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2900</c:v>
                </c:pt>
                <c:pt idx="1">
                  <c:v>4100</c:v>
                </c:pt>
                <c:pt idx="2">
                  <c:v>3450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штрафов на должностных лиц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740</c:v>
                </c:pt>
                <c:pt idx="1">
                  <c:v>663</c:v>
                </c:pt>
                <c:pt idx="2">
                  <c:v>687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Предупреждено должностных лиц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960704"/>
        <c:axId val="77962240"/>
        <c:axId val="0"/>
      </c:bar3DChart>
      <c:catAx>
        <c:axId val="77960704"/>
        <c:scaling>
          <c:orientation val="minMax"/>
        </c:scaling>
        <c:delete val="1"/>
        <c:axPos val="b"/>
        <c:majorGridlines/>
        <c:numFmt formatCode="General" sourceLinked="0"/>
        <c:majorTickMark val="none"/>
        <c:minorTickMark val="none"/>
        <c:tickLblPos val="nextTo"/>
        <c:crossAx val="77962240"/>
        <c:crosses val="autoZero"/>
        <c:auto val="1"/>
        <c:lblAlgn val="ctr"/>
        <c:lblOffset val="100"/>
        <c:noMultiLvlLbl val="0"/>
      </c:catAx>
      <c:valAx>
        <c:axId val="77962240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crossAx val="7796070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40"/>
      <c:rAngAx val="1"/>
    </c:view3D>
    <c:floor>
      <c:thickness val="0"/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99714924662461"/>
          <c:y val="0.19116796676507714"/>
          <c:w val="0.84400285075337544"/>
          <c:h val="0.669588137064271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1524171732856577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473366008428001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16725446193007E-2"/>
                  <c:y val="1.6739943284991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</c:v>
                </c:pt>
                <c:pt idx="1">
                  <c:v>226</c:v>
                </c:pt>
                <c:pt idx="2">
                  <c:v>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Регистрация организаций 4-5 категории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</c:v>
                </c:pt>
                <c:pt idx="1">
                  <c:v>52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Разрешения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9219337386285263E-2"/>
                  <c:y val="-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473366008428001E-2"/>
                  <c:y val="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6765889061422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661</c:v>
                </c:pt>
                <c:pt idx="1">
                  <c:v>775</c:v>
                </c:pt>
                <c:pt idx="2">
                  <c:v>804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ПДВ ДС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1016114488571037E-2"/>
                  <c:y val="-2.475358488433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1177259374281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914503039713935E-2"/>
                  <c:y val="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56"/>
        <c:shape val="cylinder"/>
        <c:axId val="30292224"/>
        <c:axId val="30302592"/>
        <c:axId val="0"/>
      </c:bar3DChart>
      <c:catAx>
        <c:axId val="302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02592"/>
        <c:crosses val="autoZero"/>
        <c:auto val="1"/>
        <c:lblAlgn val="ctr"/>
        <c:lblOffset val="100"/>
        <c:noMultiLvlLbl val="0"/>
      </c:catAx>
      <c:valAx>
        <c:axId val="30302592"/>
        <c:scaling>
          <c:orientation val="minMax"/>
          <c:max val="120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92224"/>
        <c:crosses val="autoZero"/>
        <c:crossBetween val="between"/>
        <c:majorUnit val="100"/>
        <c:minorUnit val="50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0.87427</cdr:x>
      <cdr:y>0.08808</cdr:y>
    </cdr:from>
    <cdr:to>
      <cdr:x>1</cdr:x>
      <cdr:y>0.34205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2876" y="3171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78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04.03.2019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3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7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39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488950"/>
            <a:ext cx="4962525" cy="3722688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1"/>
            <a:ext cx="6206573" cy="494467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040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yandex.ru/images/search?text=%D0%BA%D0%B0%D1%80%D1%82%D0%B8%D0%BD%D0%BA%D0%B8%20%D0%BA%D0%BE%D1%82%D0%BB%D0%B0%20%D1%80%D0%B0%D0%B1%D0%BE%D1%82%D0%B0%D1%8E%D1%89%D0%B5%D0%B3%D0%BE%20%D0%BF%D0%BE%D0%B4%20%D0%B4%D0%B0%D0%B2%D0%BB%D0%B5%D0%BD%D0%B8%D0%B5%D0%BC&amp;img_url=http://www.xn----7sbbrcjgoojnaiiflfjw2ksc3a1e.xn--p1ai/wp-content/misc/foto/kotlov-2.jpg&amp;pos=16&amp;rpt=simage&amp;stype=image&amp;lr=2&amp;parent-reqid=1549970277677631-730264778111960684761998-man1-3609&amp;source=wiz&amp;rlt_url=https://vi.ill.in.ua/m/950x0/723006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jpeg"/><Relationship Id="rId4" Type="http://schemas.openxmlformats.org/officeDocument/2006/relationships/hyperlink" Target="mailto:sevkav@gosnadzor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31640" y="1556792"/>
            <a:ext cx="7674650" cy="1699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Об итогах работы  Северо-Европейского </a:t>
            </a:r>
            <a:r>
              <a:rPr lang="ru-RU" alt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МТУ по надзору за ЯРБ Ростехнадзора 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в 2018 году и задачах на 2019 год</a:t>
            </a:r>
            <a:endParaRPr lang="ru-RU" alt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3" y="4653137"/>
            <a:ext cx="5364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Перевощиков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Сергей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Георгиевич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Руководитель Северо-Европейского межрегионального территориального  управления по надзору за ядерной и радиационной безопасностью Ростехнадзора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82" y="-51299"/>
            <a:ext cx="1641059" cy="175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85999"/>
            <a:ext cx="5904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400" b="1" dirty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ФЕДЕРАЛЬНАЯ </a:t>
            </a:r>
            <a:r>
              <a:rPr kumimoji="1" lang="ru-RU" sz="1400" b="1" cap="all" dirty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СЛУЖБА по экологическому,  технологическому и атомному </a:t>
            </a:r>
            <a:r>
              <a:rPr kumimoji="1" lang="ru-RU" sz="1400" b="1" cap="all" dirty="0" smtClean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надзору</a:t>
            </a:r>
          </a:p>
          <a:p>
            <a:pPr lvl="0" algn="ctr">
              <a:lnSpc>
                <a:spcPct val="90000"/>
              </a:lnSpc>
              <a:defRPr/>
            </a:pPr>
            <a:r>
              <a:rPr kumimoji="1" lang="ru-RU" sz="1400" b="1" cap="all" dirty="0" smtClean="0">
                <a:solidFill>
                  <a:srgbClr val="9BBB59">
                    <a:lumMod val="50000"/>
                  </a:srgbClr>
                </a:solidFill>
                <a:ea typeface="ＭＳ Ｐゴシック" charset="-128"/>
                <a:cs typeface="Arial" pitchFamily="34" charset="0"/>
              </a:rPr>
              <a:t>Северо-Европейское межрегиональное территориальное управление по надзору за ядерной и радиационной безопасностью</a:t>
            </a:r>
            <a:endParaRPr kumimoji="1" lang="ru-RU" sz="1400" b="1" cap="all" dirty="0">
              <a:solidFill>
                <a:srgbClr val="9BBB59">
                  <a:lumMod val="50000"/>
                </a:srgbClr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4271" y="6202596"/>
            <a:ext cx="2129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Monotype Corsiva" panose="03010101010201010101" pitchFamily="66" charset="0"/>
              </a:rPr>
              <a:t>Санкт-Петербург </a:t>
            </a:r>
          </a:p>
          <a:p>
            <a:pPr algn="ctr"/>
            <a:r>
              <a:rPr lang="ru-RU" altLang="ru-RU" dirty="0" smtClean="0">
                <a:latin typeface="Monotype Corsiva" panose="03010101010201010101" pitchFamily="66" charset="0"/>
              </a:rPr>
              <a:t>2019</a:t>
            </a:r>
            <a:endParaRPr lang="ru-RU" altLang="ru-RU" dirty="0"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3115" y="97278"/>
            <a:ext cx="824905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НП-045-18 - Правила </a:t>
            </a:r>
            <a:r>
              <a:rPr lang="ru-RU" dirty="0"/>
              <a:t>устройства и безопасной эксплуатации трубопроводов пара и горячей воды для объектов использования атомной </a:t>
            </a:r>
            <a:r>
              <a:rPr lang="ru-RU" dirty="0" smtClean="0"/>
              <a:t>энергии (Приказ Ростехнадзора № 94 от 02.03.2018)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НП-017-18 - </a:t>
            </a:r>
            <a:r>
              <a:rPr lang="ru-RU" dirty="0"/>
              <a:t>Основные требования к продлению срока эксплуатации блока атомной </a:t>
            </a:r>
            <a:r>
              <a:rPr lang="ru-RU" dirty="0" smtClean="0"/>
              <a:t>станции (Приказ Ростехнадзора № </a:t>
            </a:r>
            <a:r>
              <a:rPr lang="ru-RU" dirty="0"/>
              <a:t>162 от </a:t>
            </a:r>
            <a:r>
              <a:rPr lang="ru-RU" dirty="0" smtClean="0"/>
              <a:t>05.04.2018)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НП-079-18 - Требования </a:t>
            </a:r>
            <a:r>
              <a:rPr lang="ru-RU" dirty="0"/>
              <a:t>к планированию мероприятий по действиям и защите персонала при ядерных и радиационных авариях на судах и других плавсредствах с ядерными </a:t>
            </a:r>
            <a:r>
              <a:rPr lang="ru-RU" dirty="0" smtClean="0"/>
              <a:t>реакторами (Приказ Ростехнадзора  </a:t>
            </a:r>
            <a:r>
              <a:rPr lang="ru-RU" dirty="0"/>
              <a:t>№ 278 от </a:t>
            </a:r>
            <a:r>
              <a:rPr lang="ru-RU" dirty="0" smtClean="0"/>
              <a:t>27.06.2018)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НП-104-18 – Сварка и наплавка оборудования и трубопроводов атомных энергетических установок (Приказ Ростехнадзора № 554 от 14.11.2018)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НП-055-14 – Захоронение радиоактивных отходов. Принципы, критерии и основные требования безопасности (Приказ Ростехнадзора № 379 от 22.08.2018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3" name="AutoShape 2" descr="https://images1.popmeh.ru/upload/img_cache/1eb/1eb292b981da045c5e54eba81a0199fb_fitted_800x30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4" descr="https://images1.popmeh.ru/upload/img_cache/1eb/1eb292b981da045c5e54eba81a0199fb_fitted_800x3000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" name="Рисунок 14" descr="http://www.business-vector.info/wp-content/uploads/2017/07/radiaci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81" y="4733203"/>
            <a:ext cx="4513634" cy="199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30636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029" y="468806"/>
            <a:ext cx="8132323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НП-046-18- Правила устройства и безопасной эксплуатации паровых и водогрейных котлов для объектов использования атомной энергии (Приказ Ростехнадзора № 113 от 19.03.2018)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НП-105-18 </a:t>
            </a:r>
            <a:r>
              <a:rPr lang="ru-RU" dirty="0"/>
              <a:t>– Правила контроля металла оборудования и </a:t>
            </a:r>
            <a:r>
              <a:rPr lang="ru-RU" dirty="0" smtClean="0"/>
              <a:t>трубопроводов атомных энергетических установок при изготовлении и монтаже (Приказ Ростехнадзора № 553 от 14.11.2018)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НП-079-18 – Требования к планированию мероприятий по действиям и защите персонала при ядерных и радиационных авариях на судах и других </a:t>
            </a:r>
            <a:r>
              <a:rPr lang="ru-RU" dirty="0" err="1" smtClean="0"/>
              <a:t>плавсредствах</a:t>
            </a:r>
            <a:r>
              <a:rPr lang="ru-RU" dirty="0" smtClean="0"/>
              <a:t> с ядерными реакторами (Приказ Ростехнадзора № 278 от 27.06.2018)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Picture 2" descr="C:\Users\gn.titova\Pictures\50-let-pobedy-1024x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89" y="3696510"/>
            <a:ext cx="4708186" cy="27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28547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ФЕДЕРАЛЬНАЯ </a:t>
            </a:r>
            <a:r>
              <a:rPr kumimoji="1" lang="ru-RU" sz="1350" b="1" cap="all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СЛУЖБА по экологическому,  технологическому и атомному надзору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7584" y="1700808"/>
            <a:ext cx="4608512" cy="196977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Кроме вышеперечисленных норм и правил в области атомной энергии приказами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Ростехнадзора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году утверждены и введены в действие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17 руководств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безопасности.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92221" y="366237"/>
            <a:ext cx="7772400" cy="917801"/>
            <a:chOff x="887" y="2173"/>
            <a:chExt cx="1485" cy="852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87" y="2173"/>
              <a:ext cx="1485" cy="8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Руководства по безопасности в области использования атомной энергии,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 принятые в 2018 году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1" name="Picture 3" descr="C:\Users\gn.titova\Pictures\2_0_838f7_475ecc91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21" y="4236028"/>
            <a:ext cx="40229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im0-tub-ru.yandex.net/i?id=b06242083d318ba2f3be2c1aa5e26fb2&amp;n=33&amp;w=225&amp;h=1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www.niiar.ru/sites/default/files/vk-5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2" y="1828800"/>
            <a:ext cx="2908569" cy="477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945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389" y="933858"/>
            <a:ext cx="8067411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cs typeface="Arial" panose="020B0604020202020204" pitchFamily="34" charset="0"/>
              </a:rPr>
              <a:t>     Основные </a:t>
            </a:r>
            <a:r>
              <a:rPr lang="ru-RU" sz="2200" b="1" dirty="0">
                <a:cs typeface="Arial" panose="020B0604020202020204" pitchFamily="34" charset="0"/>
              </a:rPr>
              <a:t>направления работы нашего Управления в 2018 году определялись планами Ростехнадзора и Ежегодным планом проведения плановых проверок на 2018 год.  </a:t>
            </a:r>
            <a:endParaRPr lang="ru-RU" sz="2200" b="1" dirty="0" smtClean="0">
              <a:cs typeface="Arial" panose="020B0604020202020204" pitchFamily="34" charset="0"/>
            </a:endParaRPr>
          </a:p>
          <a:p>
            <a:pPr algn="just"/>
            <a:endParaRPr lang="ru-RU" sz="2200" b="1" dirty="0">
              <a:cs typeface="Arial" panose="020B0604020202020204" pitchFamily="34" charset="0"/>
            </a:endParaRPr>
          </a:p>
          <a:p>
            <a:pPr algn="just"/>
            <a:r>
              <a:rPr lang="ru-RU" sz="2200" b="1" dirty="0">
                <a:cs typeface="Arial" panose="020B0604020202020204" pitchFamily="34" charset="0"/>
              </a:rPr>
              <a:t> </a:t>
            </a:r>
            <a:r>
              <a:rPr lang="ru-RU" sz="2200" b="1" dirty="0" smtClean="0">
                <a:cs typeface="Arial" panose="020B0604020202020204" pitchFamily="34" charset="0"/>
              </a:rPr>
              <a:t>    Мероприятия</a:t>
            </a:r>
            <a:r>
              <a:rPr lang="ru-RU" sz="2200" b="1" dirty="0">
                <a:cs typeface="Arial" panose="020B0604020202020204" pitchFamily="34" charset="0"/>
              </a:rPr>
              <a:t>, намеченные планами работ, выполнены: </a:t>
            </a:r>
          </a:p>
          <a:p>
            <a:pPr algn="just"/>
            <a:r>
              <a:rPr lang="ru-RU" sz="2200" b="1" dirty="0">
                <a:cs typeface="Arial" panose="020B0604020202020204" pitchFamily="34" charset="0"/>
              </a:rPr>
              <a:t>из 101 </a:t>
            </a:r>
            <a:r>
              <a:rPr lang="ru-RU" sz="2200" b="1" dirty="0" smtClean="0">
                <a:cs typeface="Arial" panose="020B0604020202020204" pitchFamily="34" charset="0"/>
              </a:rPr>
              <a:t>запланированной проверки </a:t>
            </a:r>
            <a:r>
              <a:rPr lang="ru-RU" sz="2200" b="1" dirty="0">
                <a:cs typeface="Arial" panose="020B0604020202020204" pitchFamily="34" charset="0"/>
              </a:rPr>
              <a:t>– было организовано и проведено 96 плановых проверок поднадзорных организаций; </a:t>
            </a:r>
            <a:endParaRPr lang="ru-RU" sz="2200" b="1" dirty="0" smtClean="0">
              <a:cs typeface="Arial" panose="020B0604020202020204" pitchFamily="34" charset="0"/>
            </a:endParaRPr>
          </a:p>
          <a:p>
            <a:pPr algn="just"/>
            <a:endParaRPr lang="ru-RU" sz="2200" b="1" dirty="0">
              <a:cs typeface="Arial" panose="020B0604020202020204" pitchFamily="34" charset="0"/>
            </a:endParaRPr>
          </a:p>
          <a:p>
            <a:pPr algn="just"/>
            <a:r>
              <a:rPr lang="ru-RU" sz="2200" b="1" dirty="0" smtClean="0">
                <a:cs typeface="Arial" panose="020B0604020202020204" pitchFamily="34" charset="0"/>
              </a:rPr>
              <a:t>     2  проверки </a:t>
            </a:r>
            <a:r>
              <a:rPr lang="ru-RU" sz="2200" b="1" dirty="0">
                <a:cs typeface="Arial" panose="020B0604020202020204" pitchFamily="34" charset="0"/>
              </a:rPr>
              <a:t>в установленном порядке  были сняты с плана в связи с прекращением деятельности проверяемых  организаций в области использования атомной </a:t>
            </a:r>
            <a:r>
              <a:rPr lang="ru-RU" sz="2200" b="1" dirty="0" smtClean="0">
                <a:cs typeface="Arial" panose="020B0604020202020204" pitchFamily="34" charset="0"/>
              </a:rPr>
              <a:t>энергии;</a:t>
            </a:r>
          </a:p>
          <a:p>
            <a:pPr algn="just"/>
            <a:r>
              <a:rPr lang="ru-RU" sz="2200" b="1" dirty="0" smtClean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200" b="1" dirty="0" smtClean="0">
                <a:cs typeface="Arial" panose="020B0604020202020204" pitchFamily="34" charset="0"/>
              </a:rPr>
              <a:t>     3 </a:t>
            </a:r>
            <a:r>
              <a:rPr lang="ru-RU" sz="2200" b="1" dirty="0">
                <a:cs typeface="Arial" panose="020B0604020202020204" pitchFamily="34" charset="0"/>
              </a:rPr>
              <a:t>проверки не проведены в связи с отсутствием юридического лица по месту нахождения (регистрации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8148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389016" y="487103"/>
            <a:ext cx="4912649" cy="482600"/>
            <a:chOff x="742" y="2304"/>
            <a:chExt cx="1529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742" y="2304"/>
              <a:ext cx="1529" cy="393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Проверки, проведенные в 2018 году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88089712"/>
              </p:ext>
            </p:extLst>
          </p:nvPr>
        </p:nvGraphicFramePr>
        <p:xfrm>
          <a:off x="683568" y="1268760"/>
          <a:ext cx="8375638" cy="339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09292" y="1666945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217722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36168" y="3587053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91321" y="2103896"/>
            <a:ext cx="44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55219" y="2288562"/>
            <a:ext cx="3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59633" y="5050242"/>
            <a:ext cx="6405764" cy="11541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effectLst>
            <a:outerShdw blurRad="876300" dist="23000" dir="5400000" rotWithShape="0">
              <a:schemeClr val="accent2">
                <a:lumMod val="40000"/>
                <a:lumOff val="60000"/>
                <a:alpha val="11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indent="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проверок выявлено</a:t>
            </a:r>
            <a:endParaRPr lang="ru-RU" sz="2000" dirty="0"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b="1" dirty="0" smtClean="0"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700 нарушений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норм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и правил в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ОИАЭ и </a:t>
            </a:r>
          </a:p>
          <a:p>
            <a:pPr lvl="0" indent="450215" algn="ctr">
              <a:lnSpc>
                <a:spcPct val="115000"/>
              </a:lnSpc>
              <a:tabLst>
                <a:tab pos="44958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требования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условий действия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лицензий. </a:t>
            </a:r>
            <a:endParaRPr lang="ru-RU" sz="2000" dirty="0">
              <a:solidFill>
                <a:schemeClr val="bg1"/>
              </a:solidFill>
              <a:latin typeface="Calibri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56738" y="6313252"/>
            <a:ext cx="3125038" cy="301557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Диаграмма № 1                                     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39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213" y="0"/>
            <a:ext cx="8235158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диаграмме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виды проведенных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году проверок.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видно из диаграммы, всего было проведено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2128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проверок – это мероприятия, проведенные на особо опасных ядерных и радиационных объектах, в рамках режима постоянного надзора (перечень этих объектов утвержден Распоряжением Правительства Российской Федерации от 23 апреля 2012 года № 610-р)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1854 проверки.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Далее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это: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Внеплановые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проверки при выполнении процедур лицензирования деятельности в области атомной энергии по заявлениям соискателей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лицензий 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Внеплановые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проверки по проверке выполнения выданных предписаний – всего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Внеплановые проверки перед проведением чемпионата мира по футболу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ядерно-и радиационо опасных объектов, расположенных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Санкт-Петербурге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Внеплановые проверки по обращениям органов государственной власти и населения 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Плановые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проверки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Проверки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сооружении объектов (по стройнадзору)  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8472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399" y="539727"/>
            <a:ext cx="7752944" cy="5678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/>
              <a:t>В результате проведенных проверок в 2018 году выявлено и предписано к устранению 700 нарушений требований норм и правил и условий действия лицензий.</a:t>
            </a:r>
          </a:p>
          <a:p>
            <a:pPr>
              <a:lnSpc>
                <a:spcPct val="150000"/>
              </a:lnSpc>
            </a:pPr>
            <a:r>
              <a:rPr lang="ru-RU" sz="2200" b="1" dirty="0"/>
              <a:t>Следует отметить, что почти 47% нарушений выявлено при проведении  проверок по </a:t>
            </a:r>
            <a:r>
              <a:rPr lang="ru-RU" sz="2200" b="1" dirty="0" err="1"/>
              <a:t>стройнадзору</a:t>
            </a:r>
            <a:r>
              <a:rPr lang="ru-RU" sz="2200" b="1" dirty="0"/>
              <a:t> (329 нарушений).</a:t>
            </a:r>
          </a:p>
          <a:p>
            <a:r>
              <a:rPr lang="ru-RU" sz="2200" dirty="0"/>
              <a:t>(На следующей диаграмме </a:t>
            </a:r>
            <a:r>
              <a:rPr lang="ru-RU" sz="2200" dirty="0" smtClean="0"/>
              <a:t>2 </a:t>
            </a:r>
            <a:r>
              <a:rPr lang="ru-RU" sz="2200" dirty="0"/>
              <a:t>представлено распределение выявленных нарушений применительно к объектам и отдельным видам </a:t>
            </a:r>
            <a:r>
              <a:rPr lang="ru-RU" sz="2200" dirty="0" smtClean="0"/>
              <a:t>деятельности).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В соответствии с требованиями Федерального закона о защите прав юридических лиц (№ 294-фз) все  Организации заблаговременно извещаются о предстоящей проверке, но есть и такие, которые просто прекращают свою деятельность на момент проверки.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81501662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87624" y="836710"/>
            <a:ext cx="6840760" cy="864666"/>
            <a:chOff x="780" y="2247"/>
            <a:chExt cx="1710" cy="379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996" y="2467"/>
              <a:ext cx="1270" cy="159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780" y="2247"/>
              <a:ext cx="1710" cy="284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РЕЗУЛЬТАТЫ АНАЛИЗА НАРУШЕНИЙ ПРИМЕНИТЕЛЬНО К ОБЪЕКТАМ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И ОТДЕЛЬНЫМ ВИДАМ НАДЗОРА 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5"/>
          <p:cNvSpPr/>
          <p:nvPr/>
        </p:nvSpPr>
        <p:spPr>
          <a:xfrm>
            <a:off x="794713" y="4458678"/>
            <a:ext cx="7321494" cy="44359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426416985"/>
              </p:ext>
            </p:extLst>
          </p:nvPr>
        </p:nvGraphicFramePr>
        <p:xfrm>
          <a:off x="794713" y="2060848"/>
          <a:ext cx="8097767" cy="340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46349"/>
            <a:ext cx="7272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5262" y="5938896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Диаграмма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59" y="465073"/>
            <a:ext cx="7787208" cy="6244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СРАВНИТЕЛЬНЫЕ ПОКАЗАТЕЛИ НАДЗОРНОЙ ДЕЯТЕЛЬНОСТИ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2016-2018  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28277"/>
              </p:ext>
            </p:extLst>
          </p:nvPr>
        </p:nvGraphicFramePr>
        <p:xfrm>
          <a:off x="768485" y="3472774"/>
          <a:ext cx="6741269" cy="222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136"/>
                <a:gridCol w="1384526"/>
                <a:gridCol w="1300702"/>
                <a:gridCol w="2444905"/>
              </a:tblGrid>
              <a:tr h="686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 надзорной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2016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2017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г.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</a:tr>
              <a:tr h="348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1862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1919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2128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8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нарушений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4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Число проверок/выявлено нарушений при строительстве ОИАЭ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17/410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17/360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12/329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6309320"/>
            <a:ext cx="1946176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05528853"/>
              </p:ext>
            </p:extLst>
          </p:nvPr>
        </p:nvGraphicFramePr>
        <p:xfrm>
          <a:off x="1112312" y="1011677"/>
          <a:ext cx="7782128" cy="303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23441"/>
            <a:ext cx="74888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08862"/>
              </p:ext>
            </p:extLst>
          </p:nvPr>
        </p:nvGraphicFramePr>
        <p:xfrm>
          <a:off x="713433" y="5793827"/>
          <a:ext cx="7963023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3023"/>
              </a:tblGrid>
              <a:tr h="778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Число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проведенных проверок в течение трех последних лет отличается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незначительно, увеличение числа проверок объясняется увеличением числа проверок в режиме постоянного надзора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42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1640" y="836710"/>
            <a:ext cx="6696744" cy="864666"/>
            <a:chOff x="816" y="2247"/>
            <a:chExt cx="1674" cy="379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996" y="2467"/>
              <a:ext cx="1270" cy="159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816" y="2247"/>
              <a:ext cx="1674" cy="284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РЕЗУЛЬТАТЫ АНАЛИЗА НАРУШЕНИЙ ПРИМЕНИТЕЛЬНО К ОБЪЕКТАМ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И ОТДЕЛЬНЫМ ВИДАМ НАДЗОРА 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кругленный прямоугольник 5"/>
          <p:cNvSpPr/>
          <p:nvPr/>
        </p:nvSpPr>
        <p:spPr>
          <a:xfrm>
            <a:off x="794713" y="4458678"/>
            <a:ext cx="7321494" cy="44359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289961965"/>
              </p:ext>
            </p:extLst>
          </p:nvPr>
        </p:nvGraphicFramePr>
        <p:xfrm>
          <a:off x="794713" y="2060848"/>
          <a:ext cx="8097767" cy="340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46349"/>
            <a:ext cx="7272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5262" y="593889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Диаграмма 3</a:t>
            </a:r>
          </a:p>
        </p:txBody>
      </p:sp>
    </p:spTree>
    <p:extLst>
      <p:ext uri="{BB962C8B-B14F-4D97-AF65-F5344CB8AC3E}">
        <p14:creationId xmlns:p14="http://schemas.microsoft.com/office/powerpoint/2010/main" val="940081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3567" y="80102"/>
            <a:ext cx="875595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 межрегиональное территориальное управление по надзору </a:t>
            </a:r>
          </a:p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за ядерной и радиационной безопасностью Федеральной службы по экологическому, технологическому и атомному надзору, осуществляет свою деятельность на территории 13 субъектов Российской Федерации: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008" y="909965"/>
            <a:ext cx="8178750" cy="120884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7675" algn="ctr">
              <a:defRPr/>
            </a:pPr>
            <a:r>
              <a:rPr lang="ru-RU" sz="1300" dirty="0" smtClean="0"/>
              <a:t>Республики </a:t>
            </a:r>
            <a:r>
              <a:rPr lang="ru-RU" sz="1300" dirty="0"/>
              <a:t>Карелия, Республики Коми, Архангельской области, Вологодской области, Калининградской области, </a:t>
            </a:r>
            <a:r>
              <a:rPr lang="ru-RU" sz="1300" dirty="0" smtClean="0"/>
              <a:t>Ленинградской </a:t>
            </a:r>
            <a:r>
              <a:rPr lang="ru-RU" sz="1300" dirty="0"/>
              <a:t>области, Мурманской </a:t>
            </a:r>
            <a:r>
              <a:rPr lang="ru-RU" sz="1300" dirty="0" smtClean="0"/>
              <a:t>области (за исключением надзора за безопасностью Кольской АЭС), </a:t>
            </a:r>
            <a:r>
              <a:rPr lang="ru-RU" sz="1300" dirty="0"/>
              <a:t>Новгородской </a:t>
            </a:r>
            <a:r>
              <a:rPr lang="ru-RU" sz="1300" dirty="0" smtClean="0"/>
              <a:t>области, Псковской </a:t>
            </a:r>
            <a:r>
              <a:rPr lang="ru-RU" sz="1300" dirty="0"/>
              <a:t>области, города Санкт-Петербурга, Ненецкого автономного </a:t>
            </a:r>
            <a:r>
              <a:rPr lang="ru-RU" sz="1300" dirty="0" smtClean="0"/>
              <a:t>округа, а также  Курской и Смоленской областях только в отношении надзора за безопасностью Курской и Смоленской атомных станций, расположенных на территории Центрального федерального округа</a:t>
            </a:r>
            <a:endParaRPr lang="ru-RU" altLang="ru-RU" sz="1300" dirty="0"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5" y="2236263"/>
            <a:ext cx="6380204" cy="4176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37920" y="2256346"/>
            <a:ext cx="289857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B60000"/>
                </a:solidFill>
                <a:latin typeface="Tahoma" panose="020B0604030504040204" pitchFamily="34" charset="0"/>
              </a:rPr>
              <a:t>Северо-Европейское межрегиональное территориальное управление по надзору за ядерной и радиационной </a:t>
            </a:r>
            <a:r>
              <a:rPr lang="ru-RU" sz="1400" dirty="0" smtClean="0">
                <a:solidFill>
                  <a:srgbClr val="B60000"/>
                </a:solidFill>
                <a:latin typeface="Tahoma" panose="020B0604030504040204" pitchFamily="34" charset="0"/>
              </a:rPr>
              <a:t>безопасностью Ростехнадзора</a:t>
            </a:r>
            <a:endParaRPr lang="ru-RU" sz="1400" b="0" i="0" dirty="0">
              <a:solidFill>
                <a:srgbClr val="B6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32240" y="3423620"/>
            <a:ext cx="230425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197101, 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Санкт-Петербург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ул. Малая Монетная, д. 2а</a:t>
            </a:r>
          </a:p>
          <a:p>
            <a:pPr lvl="0"/>
            <a:r>
              <a:rPr lang="sv-SE" altLang="ru-RU" sz="1400" dirty="0"/>
              <a:t>Тел.: +7 (812) </a:t>
            </a:r>
            <a:r>
              <a:rPr lang="ru-RU" altLang="ru-RU" sz="1400" dirty="0" smtClean="0"/>
              <a:t>643</a:t>
            </a:r>
            <a:r>
              <a:rPr lang="sv-SE" altLang="ru-RU" sz="1400" dirty="0" smtClean="0"/>
              <a:t>-</a:t>
            </a:r>
            <a:r>
              <a:rPr lang="ru-RU" altLang="ru-RU" sz="1400" dirty="0" smtClean="0"/>
              <a:t>60</a:t>
            </a:r>
            <a:r>
              <a:rPr lang="sv-SE" altLang="ru-RU" sz="1400" dirty="0" smtClean="0"/>
              <a:t>-</a:t>
            </a:r>
            <a:r>
              <a:rPr lang="ru-RU" altLang="ru-RU" sz="1400" dirty="0" smtClean="0"/>
              <a:t>18</a:t>
            </a:r>
            <a:r>
              <a:rPr lang="sv-SE" altLang="ru-RU" sz="1400" dirty="0" smtClean="0"/>
              <a:t> </a:t>
            </a:r>
            <a:endParaRPr lang="sv-SE" altLang="ru-RU" sz="1400" dirty="0"/>
          </a:p>
          <a:p>
            <a:pPr lvl="0"/>
            <a:r>
              <a:rPr lang="sv-SE" altLang="ru-RU" sz="1400" dirty="0"/>
              <a:t>Факс: +7 (812) </a:t>
            </a:r>
            <a:r>
              <a:rPr lang="ru-RU" altLang="ru-RU" sz="1400" dirty="0" smtClean="0"/>
              <a:t>64</a:t>
            </a:r>
            <a:r>
              <a:rPr lang="sv-SE" altLang="ru-RU" sz="1400" dirty="0" smtClean="0"/>
              <a:t>3-</a:t>
            </a:r>
            <a:r>
              <a:rPr lang="ru-RU" altLang="ru-RU" sz="1400" dirty="0" smtClean="0"/>
              <a:t>60-90</a:t>
            </a:r>
            <a:endParaRPr lang="sv-SE" altLang="ru-RU" sz="1400" dirty="0"/>
          </a:p>
          <a:p>
            <a:pPr lvl="0"/>
            <a:endParaRPr lang="sv-SE" altLang="ru-RU" sz="1400" dirty="0"/>
          </a:p>
          <a:p>
            <a:pPr lvl="0"/>
            <a:r>
              <a:rPr lang="sv-SE" altLang="ru-RU" sz="1400" dirty="0"/>
              <a:t>Internet: </a:t>
            </a:r>
            <a:endParaRPr lang="ru-RU" altLang="ru-RU" sz="1400" dirty="0" smtClean="0"/>
          </a:p>
          <a:p>
            <a:pPr lvl="0"/>
            <a:r>
              <a:rPr lang="sv-SE" altLang="ru-RU" sz="1400" dirty="0" smtClean="0"/>
              <a:t>http</a:t>
            </a:r>
            <a:r>
              <a:rPr lang="sv-SE" altLang="ru-RU" sz="1400" dirty="0"/>
              <a:t>://se-nrs.gosnadzor.ru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556754" y="3063113"/>
            <a:ext cx="4743438" cy="190166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98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0391" y="496111"/>
            <a:ext cx="81809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</a:rPr>
              <a:t>К типовым </a:t>
            </a:r>
            <a:r>
              <a:rPr lang="ru-RU" sz="2000" b="1" dirty="0">
                <a:solidFill>
                  <a:schemeClr val="tx2"/>
                </a:solidFill>
              </a:rPr>
              <a:t>нарушениям обязательных требований при осуществлении </a:t>
            </a:r>
            <a:r>
              <a:rPr lang="ru-RU" sz="2000" b="1" dirty="0" smtClean="0">
                <a:solidFill>
                  <a:schemeClr val="tx2"/>
                </a:solidFill>
              </a:rPr>
              <a:t>надзора, </a:t>
            </a:r>
            <a:r>
              <a:rPr lang="ru-RU" sz="2000" b="1" dirty="0">
                <a:solidFill>
                  <a:schemeClr val="tx2"/>
                </a:solidFill>
              </a:rPr>
              <a:t>относятся: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невыполнение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 установленный срок законного предписания федерального органа исполнительной власти, осуществляющего федеральный государственный надзор в области использования атомной энергии (статья 19.5 часть 17 КоАП);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осуществление </a:t>
            </a:r>
            <a:r>
              <a:rPr lang="ru-RU" sz="2000" b="1" dirty="0">
                <a:solidFill>
                  <a:schemeClr val="tx2"/>
                </a:solidFill>
              </a:rPr>
              <a:t>предпринимательской деятельности с нарушением требований и условий, предусмотренных специальным разрешением (лицензией) (статья 14.1 часть 3 КоАП</a:t>
            </a:r>
            <a:r>
              <a:rPr lang="ru-RU" sz="2000" b="1" dirty="0" smtClean="0">
                <a:solidFill>
                  <a:schemeClr val="tx2"/>
                </a:solidFill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нарушения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требований условий действия лицензий в части информирования лицензирующего органа об изменениях в документах (например: изменения в структуре организации и самой Программы обеспечения качества), предоставленных на этапе получения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лицензии</a:t>
            </a:r>
            <a:r>
              <a:rPr lang="ru-RU" sz="2000" b="1" dirty="0" smtClean="0">
                <a:solidFill>
                  <a:schemeClr val="accent4"/>
                </a:solidFill>
              </a:rPr>
              <a:t>;</a:t>
            </a:r>
            <a:endParaRPr lang="ru-RU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02942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030" y="194553"/>
            <a:ext cx="82241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 наиболее типичным нарушениям 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</a:rPr>
              <a:t>ФНиП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 относятся нарушения «Требований к программам обеспечения качества для объектов использования атомной энергии», НП-090-11 в части соблюдения установленных требований к обеспечению качества выполнения разрешенных работ;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нарушения конкретного пункта федеральных норм и правил несколькими должностными лицами от исполнителей до руководителей, которые должны контролировать соблюдение всех требований ФНП при эксплуатации АЭС (например, нарушение НП-096-15 в части  соблюдения периодичности подтверждения ресурсных характеристик оборудования в период дополнительного срока эксплуатации</a:t>
            </a:r>
            <a:r>
              <a:rPr lang="ru-RU" sz="1900" b="1" dirty="0" smtClean="0"/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2"/>
                </a:solidFill>
              </a:rPr>
              <a:t>нарушения </a:t>
            </a:r>
            <a:r>
              <a:rPr lang="ru-RU" sz="1900" b="1" dirty="0">
                <a:solidFill>
                  <a:schemeClr val="tx2"/>
                </a:solidFill>
              </a:rPr>
              <a:t>обязательных требований </a:t>
            </a:r>
            <a:r>
              <a:rPr lang="ru-RU" sz="1900" b="1" dirty="0" smtClean="0">
                <a:solidFill>
                  <a:schemeClr val="tx2"/>
                </a:solidFill>
              </a:rPr>
              <a:t>законодательства, норм, правил и условий действия лицензий при сооружении объектов использования атомной энергии.</a:t>
            </a:r>
            <a:endParaRPr lang="ru-RU" sz="1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01783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368062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936" y="197347"/>
            <a:ext cx="8081227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    По </a:t>
            </a:r>
            <a:r>
              <a:rPr lang="ru-RU" b="1" dirty="0"/>
              <a:t>итогам проведённых в отношении поднадзорных Управлению организаций проверок и иных мероприятий по контролю за соблюдением требований </a:t>
            </a:r>
            <a:r>
              <a:rPr lang="ru-RU" b="1" dirty="0" err="1"/>
              <a:t>ФНиП</a:t>
            </a:r>
            <a:r>
              <a:rPr lang="ru-RU" b="1" dirty="0"/>
              <a:t> в области использования атомной энергии и условий действия лицензий за 2018 год по фактам выявленных нарушений </a:t>
            </a:r>
            <a:r>
              <a:rPr lang="ru-RU" b="1" dirty="0" smtClean="0"/>
              <a:t>составлено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19 протоколов о выявленных нарушениях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ФНиП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 области использования атомной энергии.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   По </a:t>
            </a:r>
            <a:r>
              <a:rPr lang="ru-RU" b="1" dirty="0"/>
              <a:t>результатам рассмотрения протоколов уполномоченными должностными лицами вынесены следующие постановления: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 наложении административных штрафов</a:t>
            </a:r>
            <a:r>
              <a:rPr lang="ru-RU" b="1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юридических лиц –  19 на общую сумму 3450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тыс.руб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(в 2017 году  -21, на общую сумму 4100 тыс. руб.),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должностных (физических) лиц  – 28 на общую сумму 685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тыс.руб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(в 2017 году - 28, на общую сумму   663 тыс. руб.),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 физическое лицо – 1 на сумму 2 тыс. рублей.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О вынесении 12 предупреждений</a:t>
            </a:r>
            <a:r>
              <a:rPr lang="ru-RU" b="1" dirty="0" smtClean="0"/>
              <a:t>.</a:t>
            </a:r>
          </a:p>
          <a:p>
            <a:pPr indent="803275" algn="just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Сравнительные показатели представлены на следующем слайде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3856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490240"/>
          </a:xfrm>
        </p:spPr>
        <p:txBody>
          <a:bodyPr>
            <a:noAutofit/>
          </a:bodyPr>
          <a:lstStyle/>
          <a:p>
            <a:pPr algn="ctr"/>
            <a:r>
              <a:rPr lang="ru-RU" sz="1740" b="1" dirty="0" smtClean="0">
                <a:latin typeface="Times New Roman" pitchFamily="18" charset="0"/>
                <a:cs typeface="Times New Roman" pitchFamily="18" charset="0"/>
              </a:rPr>
              <a:t>СРАВНИТЕЛЬНЫЕ ПОКАЗАТЕЛИ АДМИНИСТРАТИВНЫХ МЕР </a:t>
            </a:r>
            <a:br>
              <a:rPr lang="ru-RU" sz="174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40" b="1" dirty="0" smtClean="0">
                <a:latin typeface="Times New Roman" pitchFamily="18" charset="0"/>
                <a:cs typeface="Times New Roman" pitchFamily="18" charset="0"/>
              </a:rPr>
              <a:t>за 2016-2018  годы</a:t>
            </a:r>
            <a:endParaRPr lang="ru-RU" sz="174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4344"/>
              </p:ext>
            </p:extLst>
          </p:nvPr>
        </p:nvGraphicFramePr>
        <p:xfrm>
          <a:off x="827584" y="4553662"/>
          <a:ext cx="6077585" cy="198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/>
                <a:gridCol w="1519555"/>
                <a:gridCol w="1519555"/>
                <a:gridCol w="1519555"/>
              </a:tblGrid>
              <a:tr h="603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Административные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меры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2016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2017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2018 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Оштрафовано юридических лиц/ сумма штрафов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14/2900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21/4100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19/3450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Оштрафовано должностных  лиц/сумма штрафов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31/740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28/663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29/687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Предупреждено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452320" y="6465013"/>
            <a:ext cx="144016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9525338"/>
              </p:ext>
            </p:extLst>
          </p:nvPr>
        </p:nvGraphicFramePr>
        <p:xfrm>
          <a:off x="1043608" y="980728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6" y="116632"/>
            <a:ext cx="5364163" cy="39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44" y="4716209"/>
            <a:ext cx="1673940" cy="1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6" y="108610"/>
            <a:ext cx="5364163" cy="39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41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334" y="502419"/>
            <a:ext cx="8129119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 результатах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административного и судебного оспаривания решений, действий (бездействий)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Управления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и его должностных лиц: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/>
              <a:t>  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Во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2 кв. 2018 года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обжаловано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в судебном порядке предписание, выданное ФГУП «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</a:rPr>
              <a:t>Атомфлот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        Решением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Арбитражного суда города Санкт-Петербурга и Ленинградской области от 12.07.2018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ФГУП «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</a:rPr>
              <a:t>Атомфлот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» в заявленных требованиях отказано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арбитражные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суды обжаловано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еще 4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постановления о привлечении к административной ответственности: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    -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ООО «ОМЗ-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Спецсталь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»,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    -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АО ИК «АСЭ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    -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ООО «Монолит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»,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    -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ФКУ «ОСК ЗВО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3386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3076" y="562372"/>
            <a:ext cx="7811311" cy="5940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Результаты рассмотрения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исков в судах,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поданных во 2 кв. 2018 года: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Федеральное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казенное учреждение «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Объединенное </a:t>
            </a:r>
          </a:p>
          <a:p>
            <a:pPr algn="just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командование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Западного военного округа» (ФКУ «ОСК ЗВО»), обжалование постановления о привлечении к административной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ответственности: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Решением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Арбитражного суда СПб и ЛО от 27.09.2018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сумма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административного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штрафа уменьшена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с 400,0 тыс. руб. до 200,0 тыс. руб. </a:t>
            </a:r>
            <a:endParaRPr lang="ru-R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Постановлением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Тринадцатого ААС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от 24.12.2018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</a:rPr>
              <a:t>решение Арбитражного 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</a:rPr>
              <a:t>суда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</a:rPr>
              <a:t>СПб и ЛО от 27.09.2018 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</a:rPr>
              <a:t>отменено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постановление Управления оставлено в силе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1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452438" algn="just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намерена подать жалобу в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арбитражный суд Северо-Западного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округа.</a:t>
            </a:r>
          </a:p>
          <a:p>
            <a:pPr algn="just"/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2. ООО «Монолит», обжалование постановления о привлечении к административной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ответственности. 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Решением Арбитражного суда города Санкт-Петербурга и Ленинградской области от 22.10.2018 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</a:rPr>
              <a:t>в  удовлетворении </a:t>
            </a:r>
            <a:r>
              <a:rPr lang="ru-RU" sz="2100" u="sng" dirty="0">
                <a:solidFill>
                  <a:schemeClr val="tx2">
                    <a:lumMod val="75000"/>
                  </a:schemeClr>
                </a:solidFill>
              </a:rPr>
              <a:t>заявленных требований ООО «Монолит» 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</a:rPr>
              <a:t>отказано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868562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992" y="70338"/>
            <a:ext cx="8223186" cy="6278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Результаты рассмотрения исков, поданных в 3 кв. 2018 года: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pPr indent="452438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АО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«Концерн Росэнергоатом»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оспаривание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законности вынесенного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представления по результатам рассмотрения дела об административном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правонарушении. </a:t>
            </a:r>
          </a:p>
          <a:p>
            <a:pPr indent="452438"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Решением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Арбитражного суда города Санкт-Петербурга и Ленинградской области от 15.11.2018 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</a:rPr>
              <a:t>в удовлетворении заявленных требований АО «Концерн Росэнергоатом» отказано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452438" algn="just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/>
              <a:t>2.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АО ИНЖИНИРИНГОВАЯ КОМПАНИЯ "АСЭ"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обжалование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трех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постановлений  в Арбитражном суде Санкт-Петербурга и Ленинградской области 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привлечении к административной ответственности: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Решением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Арбитражного суда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31.10.2018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</a:rPr>
              <a:t>в удовлетворении заявленных требований АО ИНЖИНИРИНГОВАЯ КОМПАНИЯ "АСЭ" отказано;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Решением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Арбитражного суда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27.09.2018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сумма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административного штрафа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уменьшена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с 500,0 тыс. руб. до 200,0 тыс. руб.;</a:t>
            </a:r>
          </a:p>
          <a:p>
            <a:pPr indent="361950"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Решением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Арбитражного суда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05.11.2018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сумма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административного штрафа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уменьшена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с 200,0 тыс. руб. до 100,0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тыс.руб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315171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0391" y="302599"/>
            <a:ext cx="7986409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Результаты рассмотрения исков, поданных в 4 кв. 2018 года: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361950" algn="just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4 кв. 2018 года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судебном порядке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обжалованы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законность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отдельных пунктов акта проверки органом государственного надзора юридического лица и отдельных пунктов предписания органа государственного надзора об устранении нарушений.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</a:rPr>
              <a:t>Заявитель – Концерн «Росэнергоатом»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1950" algn="just"/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1950" algn="just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 зарегистрировано в Арбитражном суде города Санкт-Петербурга и Ленинградской области 21.12.2018.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1950" algn="just">
              <a:tabLst>
                <a:tab pos="452438" algn="l"/>
              </a:tabLst>
            </a:pP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61950" algn="just">
              <a:tabLst>
                <a:tab pos="452438" algn="l"/>
              </a:tabLst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Заявление находится  в Арбитражном суде в стадии рассмотрения</a:t>
            </a:r>
          </a:p>
          <a:p>
            <a:r>
              <a:rPr lang="ru-RU" dirty="0"/>
              <a:t> </a:t>
            </a: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513300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336" y="240561"/>
            <a:ext cx="7847764" cy="64633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Нарушения в работе поднадзорных ядерно- и радиационно опасных объектов в 2018 году</a:t>
            </a:r>
          </a:p>
          <a:p>
            <a:pPr indent="452438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Атомные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станции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2438" algn="just"/>
            <a:r>
              <a:rPr lang="ru-RU" b="1" dirty="0"/>
              <a:t>В отчётный период </a:t>
            </a:r>
            <a:r>
              <a:rPr lang="ru-RU" b="1" dirty="0">
                <a:solidFill>
                  <a:srgbClr val="C00000"/>
                </a:solidFill>
              </a:rPr>
              <a:t>произошло 31 учётное нарушение </a:t>
            </a:r>
            <a:r>
              <a:rPr lang="ru-RU" b="1" dirty="0"/>
              <a:t>в работе блоков атомных станций, из них:	 </a:t>
            </a:r>
            <a:endParaRPr lang="ru-RU" b="1" dirty="0" smtClean="0"/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Курской атомной станции - 10;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Ленинградской атомной станции (с учётом </a:t>
            </a:r>
            <a:r>
              <a:rPr lang="ru-RU" sz="2000" b="1" dirty="0" smtClean="0">
                <a:solidFill>
                  <a:srgbClr val="002060"/>
                </a:solidFill>
              </a:rPr>
              <a:t>ЛАЭС-2</a:t>
            </a:r>
            <a:r>
              <a:rPr lang="ru-RU" sz="2000" b="1" dirty="0">
                <a:solidFill>
                  <a:srgbClr val="002060"/>
                </a:solidFill>
              </a:rPr>
              <a:t>) - 18</a:t>
            </a:r>
            <a:r>
              <a:rPr lang="ru-RU" sz="2000" b="1" dirty="0" smtClean="0">
                <a:solidFill>
                  <a:srgbClr val="002060"/>
                </a:solidFill>
              </a:rPr>
              <a:t>; </a:t>
            </a:r>
          </a:p>
          <a:p>
            <a:pPr indent="452438" algn="just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Смоленской атомной станции – 3.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indent="452438" algn="just"/>
            <a:endParaRPr lang="ru-RU" b="1" dirty="0" smtClean="0"/>
          </a:p>
          <a:p>
            <a:pPr indent="452438" algn="just"/>
            <a:r>
              <a:rPr lang="ru-RU" b="1" dirty="0" smtClean="0"/>
              <a:t>По </a:t>
            </a:r>
            <a:r>
              <a:rPr lang="ru-RU" b="1" dirty="0"/>
              <a:t>сравнению с 2017 годом число нарушений в работе блоков АС в 2018 году увеличилось на 17 (на 55</a:t>
            </a:r>
            <a:r>
              <a:rPr lang="ru-RU" b="1" dirty="0" smtClean="0"/>
              <a:t>%) – введен в действие новый блок ЛАЭС-2. </a:t>
            </a:r>
            <a:r>
              <a:rPr lang="ru-RU" b="1" dirty="0"/>
              <a:t>Наблюдается тенденция к увеличению «тяжести» нарушений по категориям нарушений, а также тенденция к увеличению тяжести нарушений по уровню INES.</a:t>
            </a:r>
          </a:p>
          <a:p>
            <a:pPr indent="452438" algn="just"/>
            <a:r>
              <a:rPr lang="ru-RU" b="1" dirty="0"/>
              <a:t>Со стороны отделов инспекций ЯРБ на АЭС Управления в рамках постоянного государственного надзора был обеспечен контроль за работой комиссий по расследованию нарушений в работе АС: установленные нормами и правилами  процедуры и сроки проведения расследований нарушений соблюдались.</a:t>
            </a:r>
          </a:p>
          <a:p>
            <a:pPr indent="542925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Исследовательские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ядерные реакторы и установки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indent="452438"/>
            <a:r>
              <a:rPr lang="ru-RU" b="1" dirty="0"/>
              <a:t>В отчетный период на поднадзорных объектах </a:t>
            </a:r>
            <a:r>
              <a:rPr lang="ru-RU" b="1" dirty="0" smtClean="0"/>
              <a:t>- ИЯУ </a:t>
            </a:r>
            <a:r>
              <a:rPr lang="ru-RU" b="1" dirty="0"/>
              <a:t>аварий, нарушений в работе ИЯУ,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390466970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4384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3530" y="130629"/>
            <a:ext cx="8028634" cy="67095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542925"/>
            <a:r>
              <a:rPr lang="ru-RU" sz="2000" b="1" i="1" dirty="0">
                <a:solidFill>
                  <a:srgbClr val="C00000"/>
                </a:solidFill>
              </a:rPr>
              <a:t>Объекты ядерного топливного цикла</a:t>
            </a:r>
          </a:p>
          <a:p>
            <a:r>
              <a:rPr lang="ru-RU" b="1" dirty="0"/>
              <a:t>Нарушений в работе объектов ЯТЦ в отчётном периоде не было.</a:t>
            </a:r>
          </a:p>
          <a:p>
            <a:pPr indent="542925"/>
            <a:r>
              <a:rPr lang="ru-RU" sz="2000" b="1" i="1" dirty="0" smtClean="0">
                <a:solidFill>
                  <a:srgbClr val="C00000"/>
                </a:solidFill>
              </a:rPr>
              <a:t>Ядерно-энергетические </a:t>
            </a:r>
            <a:r>
              <a:rPr lang="ru-RU" sz="2000" b="1" i="1" dirty="0">
                <a:solidFill>
                  <a:srgbClr val="C00000"/>
                </a:solidFill>
              </a:rPr>
              <a:t>установки судов и объекты их жизнеобеспечения</a:t>
            </a:r>
            <a:endParaRPr lang="ru-RU" sz="2000" b="1" dirty="0">
              <a:solidFill>
                <a:srgbClr val="C00000"/>
              </a:solidFill>
            </a:endParaRPr>
          </a:p>
          <a:p>
            <a:pPr indent="542925" algn="just"/>
            <a:r>
              <a:rPr lang="ru-RU" sz="2000" b="1" dirty="0"/>
              <a:t>На ядерных энергетических установках судов ФГУП «</a:t>
            </a:r>
            <a:r>
              <a:rPr lang="ru-RU" sz="2000" b="1" dirty="0" err="1"/>
              <a:t>Атомфлот</a:t>
            </a:r>
            <a:r>
              <a:rPr lang="ru-RU" sz="2000" b="1" dirty="0"/>
              <a:t>» в 2018 году произошло 22 нарушений в </a:t>
            </a:r>
            <a:r>
              <a:rPr lang="ru-RU" sz="2000" b="1" dirty="0" smtClean="0"/>
              <a:t>работе (в </a:t>
            </a:r>
            <a:r>
              <a:rPr lang="ru-RU" sz="2000" b="1" dirty="0"/>
              <a:t>2017 </a:t>
            </a:r>
            <a:r>
              <a:rPr lang="ru-RU" sz="2000" b="1" dirty="0" smtClean="0"/>
              <a:t>-12). </a:t>
            </a:r>
            <a:r>
              <a:rPr lang="ru-RU" sz="2000" b="1" dirty="0"/>
              <a:t>В основном все нарушения – это течи парогенераторов по трубной системе. </a:t>
            </a:r>
            <a:endParaRPr lang="ru-RU" sz="2000" b="1" dirty="0" smtClean="0"/>
          </a:p>
          <a:p>
            <a:pPr indent="542925" algn="just"/>
            <a:r>
              <a:rPr lang="ru-RU" sz="2000" b="1" dirty="0" smtClean="0"/>
              <a:t>Отказ </a:t>
            </a:r>
            <a:r>
              <a:rPr lang="ru-RU" sz="2000" b="1" dirty="0"/>
              <a:t>квалифицируется как нарушение нормальных условий эксплуатации и локализуется </a:t>
            </a:r>
            <a:r>
              <a:rPr lang="ru-RU" sz="2000" b="1" dirty="0" smtClean="0"/>
              <a:t>отключением парогенератора, </a:t>
            </a:r>
            <a:r>
              <a:rPr lang="ru-RU" sz="2000" b="1" dirty="0"/>
              <a:t>что позволяет исключить ухудшение радиационной обстановки и вредное воздействие на окружающую среду и </a:t>
            </a:r>
            <a:r>
              <a:rPr lang="ru-RU" sz="2000" b="1" dirty="0" smtClean="0"/>
              <a:t>персонал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indent="542925" algn="just">
              <a:tabLst>
                <a:tab pos="0" algn="l"/>
              </a:tabLst>
            </a:pPr>
            <a:r>
              <a:rPr lang="ru-RU" sz="2000" b="1" dirty="0" smtClean="0"/>
              <a:t>Выбросов </a:t>
            </a:r>
            <a:r>
              <a:rPr lang="ru-RU" sz="2000" b="1" dirty="0"/>
              <a:t>и </a:t>
            </a:r>
            <a:r>
              <a:rPr lang="ru-RU" sz="2000" b="1" dirty="0" smtClean="0"/>
              <a:t>сбросов </a:t>
            </a:r>
            <a:r>
              <a:rPr lang="ru-RU" sz="2000" b="1" dirty="0"/>
              <a:t>радиоактивных </a:t>
            </a:r>
            <a:r>
              <a:rPr lang="ru-RU" sz="2000" b="1" dirty="0" smtClean="0"/>
              <a:t>продуктов в результате нарушений в работе - не </a:t>
            </a:r>
            <a:r>
              <a:rPr lang="ru-RU" sz="2000" b="1" dirty="0"/>
              <a:t>было. </a:t>
            </a:r>
            <a:endParaRPr lang="ru-RU" sz="2000" b="1" dirty="0" smtClean="0"/>
          </a:p>
          <a:p>
            <a:pPr indent="542925">
              <a:tabLst>
                <a:tab pos="0" algn="l"/>
              </a:tabLst>
            </a:pPr>
            <a:r>
              <a:rPr lang="ru-RU" sz="2000" b="1" i="1" dirty="0" smtClean="0">
                <a:solidFill>
                  <a:srgbClr val="C00000"/>
                </a:solidFill>
              </a:rPr>
              <a:t>Радиационно-опасные </a:t>
            </a:r>
            <a:r>
              <a:rPr lang="ru-RU" sz="2000" b="1" i="1" dirty="0">
                <a:solidFill>
                  <a:srgbClr val="C00000"/>
                </a:solidFill>
              </a:rPr>
              <a:t>объекты организаций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indent="542925">
              <a:tabLst>
                <a:tab pos="0" algn="l"/>
              </a:tabLst>
            </a:pPr>
            <a:r>
              <a:rPr lang="ru-RU" sz="2000" b="1" dirty="0" smtClean="0"/>
              <a:t>В  </a:t>
            </a:r>
            <a:r>
              <a:rPr lang="ru-RU" sz="2000" b="1" dirty="0"/>
              <a:t>работе РОО произошло 3 нерадиационных происшествий класса </a:t>
            </a:r>
            <a:r>
              <a:rPr lang="ru-RU" sz="2000" b="1" dirty="0" smtClean="0"/>
              <a:t>П-2. Радиационного </a:t>
            </a:r>
            <a:r>
              <a:rPr lang="ru-RU" sz="2000" b="1" dirty="0"/>
              <a:t>воздействия на персонал и радиоактивного загрязнения окружающей среды не было. </a:t>
            </a:r>
            <a:endParaRPr lang="ru-RU" sz="2000" b="1" dirty="0" smtClean="0"/>
          </a:p>
          <a:p>
            <a:pPr indent="452438"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452438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Сравнительные данные по нарушениям в работе объектов приведены на следующем слайде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indent="542925" algn="just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7024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461090"/>
            <a:ext cx="2133600" cy="396910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9640" y="3658"/>
            <a:ext cx="8073959" cy="6571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</a:t>
            </a:r>
            <a:r>
              <a:rPr lang="ru-RU" sz="2100" dirty="0" smtClean="0"/>
              <a:t>В </a:t>
            </a:r>
            <a:r>
              <a:rPr lang="ru-RU" sz="2100" dirty="0"/>
              <a:t>вышеуказанных 13 субъектах Российской Федерации, где осуществляет надзорную деятельность наше Управление, располагаются различные категории объектов использования атомной </a:t>
            </a:r>
            <a:r>
              <a:rPr lang="ru-RU" sz="2100" dirty="0" smtClean="0"/>
              <a:t>энергии и предприятия промышленности: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ядерные </a:t>
            </a:r>
            <a:r>
              <a:rPr lang="ru-RU" sz="2100" dirty="0"/>
              <a:t>установки – это атомные станции, исследовательские ядерные реакторы и установки,  суда и другие плавсредства с ядерными реакторами; предприятия, относящиеся к объектам топливного </a:t>
            </a:r>
            <a:r>
              <a:rPr lang="ru-RU" sz="2100" dirty="0" smtClean="0"/>
              <a:t>цикла;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радиационные </a:t>
            </a:r>
            <a:r>
              <a:rPr lang="ru-RU" sz="2100" dirty="0"/>
              <a:t>источники – комплексы, установки, оборудования и изделия, в которых содержатся радиоактивные вещества (т.е. радиационно опасные объекты); </a:t>
            </a:r>
            <a:endParaRPr lang="ru-RU" sz="2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пункты </a:t>
            </a:r>
            <a:r>
              <a:rPr lang="ru-RU" sz="2100" dirty="0"/>
              <a:t>хранения ядерных материалов и радиоактивных веществ, хранилища радиоактивных отходов; </a:t>
            </a:r>
            <a:endParaRPr lang="ru-RU" sz="2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100" dirty="0" smtClean="0"/>
              <a:t>проектные организации и предприятия</a:t>
            </a:r>
            <a:r>
              <a:rPr lang="ru-RU" sz="2100" dirty="0"/>
              <a:t>, занимающиеся конструированием и изготовлением различного оборудования для объектов использования атомной </a:t>
            </a:r>
            <a:r>
              <a:rPr lang="ru-RU" sz="2100" dirty="0" smtClean="0"/>
              <a:t>энергии, строительством судов и других </a:t>
            </a:r>
            <a:r>
              <a:rPr lang="ru-RU" sz="2100" dirty="0" err="1" smtClean="0"/>
              <a:t>плавсредств</a:t>
            </a:r>
            <a:r>
              <a:rPr lang="ru-RU" sz="2100" dirty="0" smtClean="0"/>
              <a:t> с ЯЭУ.</a:t>
            </a:r>
          </a:p>
          <a:p>
            <a:pPr algn="just"/>
            <a:r>
              <a:rPr lang="ru-RU" sz="2100" dirty="0" smtClean="0"/>
              <a:t>  На конец отчетного периода под надзором Управления находится более 650 организаций и предприятий промышленности. </a:t>
            </a:r>
          </a:p>
          <a:p>
            <a:pPr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40351530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35077" y="692696"/>
            <a:ext cx="8064896" cy="792087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endParaRPr lang="ru-RU" sz="1400" b="1" spc="-10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r>
                <a:rPr lang="ru-RU" sz="1600" b="1" spc="-10" dirty="0" smtClean="0">
                  <a:solidFill>
                    <a:srgbClr val="00000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Сравнительные данные числа происшествий (нарушений) в работе объектов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r>
                <a:rPr lang="ru-RU" sz="1600" b="1" spc="-10" dirty="0" smtClean="0">
                  <a:solidFill>
                    <a:srgbClr val="00000A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 2016 - 2018 годы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tabLst>
                  <a:tab pos="449580" algn="l"/>
                </a:tabLst>
              </a:pPr>
              <a:endParaRPr lang="ru-RU" sz="1400" dirty="0">
                <a:solidFill>
                  <a:srgbClr val="00000A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80843"/>
              </p:ext>
            </p:extLst>
          </p:nvPr>
        </p:nvGraphicFramePr>
        <p:xfrm>
          <a:off x="910831" y="1916832"/>
          <a:ext cx="7913387" cy="3892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6846">
                  <a:extLst>
                    <a:ext uri="{9D8B030D-6E8A-4147-A177-3AD203B41FA5}">
                      <a16:colId xmlns="" xmlns:a16="http://schemas.microsoft.com/office/drawing/2014/main" val="1237033399"/>
                    </a:ext>
                  </a:extLst>
                </a:gridCol>
                <a:gridCol w="1032181">
                  <a:extLst>
                    <a:ext uri="{9D8B030D-6E8A-4147-A177-3AD203B41FA5}">
                      <a16:colId xmlns="" xmlns:a16="http://schemas.microsoft.com/office/drawing/2014/main" val="958722465"/>
                    </a:ext>
                  </a:extLst>
                </a:gridCol>
                <a:gridCol w="1032181">
                  <a:extLst>
                    <a:ext uri="{9D8B030D-6E8A-4147-A177-3AD203B41FA5}">
                      <a16:colId xmlns="" xmlns:a16="http://schemas.microsoft.com/office/drawing/2014/main" val="2495347860"/>
                    </a:ext>
                  </a:extLst>
                </a:gridCol>
                <a:gridCol w="1032179">
                  <a:extLst>
                    <a:ext uri="{9D8B030D-6E8A-4147-A177-3AD203B41FA5}">
                      <a16:colId xmlns="" xmlns:a16="http://schemas.microsoft.com/office/drawing/2014/main" val="195377345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происшествий (нарушений) в работе ОИАЭ 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3644"/>
                  </a:ext>
                </a:extLst>
              </a:tr>
              <a:tr h="792087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Атомные станции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41777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Исследовательские ядерные реакторы и </a:t>
                      </a: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установки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1150462"/>
                  </a:ext>
                </a:extLst>
              </a:tr>
              <a:tr h="871649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Суда с ядерными установками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16131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Радиационно опасные объекты 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marL="6350" marR="63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878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4207" y="291401"/>
            <a:ext cx="7968342" cy="6140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2000" b="1" dirty="0" smtClean="0"/>
              <a:t>По результатам проведенного в 2018 году анализа деятельности поднадзорных организаций и надзорной деятельности, осуществляемой Северо-Европейским МТУ по надзору за ЯРБ Ростехнадзора, можно сделать вывод, что состояние обеспечения безопасности поднадзорных объектов использования атомной энергии, как в целом, так и по основным направлениям надзора - удовлетворительное.</a:t>
            </a:r>
          </a:p>
          <a:p>
            <a:pPr indent="542925" algn="just">
              <a:lnSpc>
                <a:spcPct val="150000"/>
              </a:lnSpc>
            </a:pPr>
            <a:r>
              <a:rPr lang="ru-RU" sz="2000" b="1" dirty="0" smtClean="0"/>
              <a:t>Ядерных и радиационных аварий, происшествий и других нарушений с выходом в окружающую среду радиоактивных веществ за отчетный период не было. По происшествиям (нарушениям в работе) на поднадзорных Управлению объектов использования атомной энергии проведены расследования и приняты корректирующие меры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166595578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3530" y="150725"/>
            <a:ext cx="8169310" cy="6093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2000" b="1" dirty="0"/>
              <a:t>Общее состояние систем учета и контроля в проверенных </a:t>
            </a:r>
            <a:r>
              <a:rPr lang="ru-RU" sz="2000" b="1" dirty="0" smtClean="0"/>
              <a:t>Управлением организациях </a:t>
            </a:r>
            <a:r>
              <a:rPr lang="ru-RU" sz="2000" b="1" dirty="0"/>
              <a:t>в основном соответствует требованиям федеральных норм и правил ведения учёта и контроля ядерных материалов</a:t>
            </a:r>
            <a:r>
              <a:rPr lang="ru-RU" sz="2000" b="1" i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Состояние физической защиты ядерных материалов и установок в проверенных отделами Управления организациях в основном соответствует требованиям  федеральных норм и правил и иных руководящих документов по обеспечению физической защиты ядерных материалов, ядерных установок и пунктов хранения ядерных материалов.</a:t>
            </a:r>
          </a:p>
          <a:p>
            <a:pPr indent="361950" algn="just">
              <a:lnSpc>
                <a:spcPct val="150000"/>
              </a:lnSpc>
            </a:pPr>
            <a:r>
              <a:rPr lang="ru-RU" sz="2000" b="1" dirty="0"/>
              <a:t>Все это позволяет поднадзорным ядерным объектам осуществлять деятельность в области использования атомной энергии в соответствии с условиями выданных лицензий Ростехнадзора.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1599842974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03" y="239487"/>
            <a:ext cx="8077200" cy="13983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600" b="1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</a:rPr>
              <a:t>ПОЛНОМОЧИЯ </a:t>
            </a:r>
            <a:r>
              <a:rPr lang="ru-RU" altLang="ru-RU" sz="1600" b="1" dirty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</a:rPr>
              <a:t>СЕВЕРО-ЕВРОПЕЙСКОГО МТУ </a:t>
            </a:r>
            <a:r>
              <a:rPr lang="ru-RU" altLang="ru-RU" sz="1600" b="1" dirty="0" smtClean="0">
                <a:ln w="6350"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</a:rPr>
              <a:t>ПО НАДЗОРУ ЗА ЯРБ РПОСТЕХНАДЗОРА ПО ПРЕДОСТАВЛЕНИЮ ГОСУДАРСТВЕННЫХ УСЛУГ ПО ЛИЦЕЗИРОВАНИЮ ДЕЯТЕЛЬНОСТИ В ОБЛАСТИ ИСПОЛЬЗОВАНИЯ АТОМНОЙ ЭНЕРГИИ И  ВЫДАЧЕ РАЗРЕШЕНИЙ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090" y="2110155"/>
            <a:ext cx="5904656" cy="4240404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AutoNum type="arabicPeriod"/>
              <a:defRPr/>
            </a:pPr>
            <a:r>
              <a:rPr lang="ru-RU" sz="2200" dirty="0" smtClean="0">
                <a:solidFill>
                  <a:schemeClr val="tx2"/>
                </a:solidFill>
              </a:rPr>
              <a:t>Управление осуществляет </a:t>
            </a:r>
            <a:r>
              <a:rPr lang="ru-RU" sz="2200" b="1" dirty="0">
                <a:solidFill>
                  <a:schemeClr val="tx2"/>
                </a:solidFill>
              </a:rPr>
              <a:t>лицензирование деятельности в </a:t>
            </a:r>
            <a:r>
              <a:rPr lang="ru-RU" sz="2200" b="1" dirty="0" smtClean="0">
                <a:solidFill>
                  <a:schemeClr val="tx2"/>
                </a:solidFill>
              </a:rPr>
              <a:t>области использования атомной энергии</a:t>
            </a:r>
            <a:r>
              <a:rPr lang="ru-RU" sz="2200" dirty="0" smtClean="0">
                <a:solidFill>
                  <a:schemeClr val="tx2"/>
                </a:solidFill>
              </a:rPr>
              <a:t> на виды деятельности (ст. 26 ФЗ № 170 от 21.11.1995).</a:t>
            </a:r>
          </a:p>
          <a:p>
            <a:pPr marL="457200" indent="-457200" algn="just">
              <a:spcBef>
                <a:spcPts val="0"/>
              </a:spcBef>
              <a:buAutoNum type="arabicPeriod"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2. </a:t>
            </a:r>
            <a:r>
              <a:rPr lang="ru-RU" sz="2200" dirty="0">
                <a:solidFill>
                  <a:schemeClr val="tx2"/>
                </a:solidFill>
              </a:rPr>
              <a:t>Выдает </a:t>
            </a:r>
            <a:r>
              <a:rPr lang="ru-RU" sz="2200" b="1" dirty="0">
                <a:solidFill>
                  <a:schemeClr val="tx2"/>
                </a:solidFill>
              </a:rPr>
              <a:t>разрешения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на право ведения работ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</a:rPr>
              <a:t>работникам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объектов использования </a:t>
            </a:r>
            <a:r>
              <a:rPr lang="ru-RU" sz="2200" dirty="0" smtClean="0">
                <a:solidFill>
                  <a:schemeClr val="tx2"/>
                </a:solidFill>
              </a:rPr>
              <a:t>атомной энергии.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3. </a:t>
            </a:r>
            <a:r>
              <a:rPr lang="ru-RU" sz="2200" dirty="0" smtClean="0">
                <a:solidFill>
                  <a:schemeClr val="tx2"/>
                </a:solidFill>
              </a:rPr>
              <a:t>Выдает </a:t>
            </a:r>
            <a:r>
              <a:rPr lang="ru-RU" sz="2200" b="1" dirty="0" smtClean="0">
                <a:solidFill>
                  <a:schemeClr val="tx2"/>
                </a:solidFill>
              </a:rPr>
              <a:t>разрешения на выбросы и сбросы радиоактивных веществ в окружающую среду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1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24" y="1998921"/>
            <a:ext cx="1296144" cy="172819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" descr="Безымянны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61" y="4293098"/>
            <a:ext cx="1262199" cy="17232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287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3868" y="673635"/>
            <a:ext cx="7676939" cy="6063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2438" algn="just"/>
            <a:r>
              <a:rPr lang="ru-RU" sz="2200" dirty="0" smtClean="0"/>
              <a:t>Северо-Европейским </a:t>
            </a:r>
            <a:r>
              <a:rPr lang="ru-RU" sz="2200" dirty="0"/>
              <a:t>МТУ по надзору за ЯРБ Ростехнадзора, выполняя возложенные </a:t>
            </a:r>
            <a:r>
              <a:rPr lang="ru-RU" sz="2200" dirty="0" smtClean="0"/>
              <a:t>задачи по предоставлению государственных услуг, </a:t>
            </a:r>
            <a:r>
              <a:rPr lang="ru-RU" sz="2200" dirty="0"/>
              <a:t>в 2018 году </a:t>
            </a:r>
            <a:r>
              <a:rPr lang="ru-RU" sz="2200" dirty="0" smtClean="0"/>
              <a:t>выдано: </a:t>
            </a:r>
          </a:p>
          <a:p>
            <a:pPr indent="452438" algn="just"/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190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лицензий </a:t>
            </a:r>
            <a:r>
              <a:rPr lang="ru-RU" sz="2200" dirty="0"/>
              <a:t>организациям на различные виды деятельности в области использования атомной энергии. По результатам рассмотрения комплектов документов отказано в выдаче лицензий 1 организации - соискателю </a:t>
            </a:r>
            <a:r>
              <a:rPr lang="ru-RU" sz="2200" dirty="0" smtClean="0"/>
              <a:t>лицензий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804 разрешения </a:t>
            </a:r>
            <a:r>
              <a:rPr lang="ru-RU" sz="2200" dirty="0" smtClean="0"/>
              <a:t>персоналу объектов использования атомной энергии на право ведения работ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9 разрешений </a:t>
            </a:r>
            <a:r>
              <a:rPr lang="ru-RU" sz="2200" dirty="0" smtClean="0"/>
              <a:t>поднадзорным организациям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на выбросы и сбросы радиоактивных веществ </a:t>
            </a:r>
            <a:r>
              <a:rPr lang="ru-RU" sz="2200" dirty="0" smtClean="0"/>
              <a:t>в окружающую среду, имеющим ядерно- и радиационно опасные объекты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r>
              <a:rPr lang="ru-RU" dirty="0" smtClean="0"/>
              <a:t>	Сравнительные данные приведены на следующих двух слайдах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901131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sz="1350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011350" y="412482"/>
            <a:ext cx="7712349" cy="932059"/>
            <a:chOff x="-2460" y="2401"/>
            <a:chExt cx="7990" cy="256"/>
          </a:xfrm>
        </p:grpSpPr>
        <p:sp>
          <p:nvSpPr>
            <p:cNvPr id="13" name="Freeform 4"/>
            <p:cNvSpPr>
              <a:spLocks/>
            </p:cNvSpPr>
            <p:nvPr/>
          </p:nvSpPr>
          <p:spPr bwMode="gray">
            <a:xfrm>
              <a:off x="-2270" y="2458"/>
              <a:ext cx="7609" cy="199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square" anchor="ctr" anchorCtr="1">
              <a:norm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-2460" y="2401"/>
              <a:ext cx="7990" cy="199"/>
            </a:xfrm>
            <a:prstGeom prst="rect">
              <a:avLst/>
            </a:prstGeom>
            <a:gradFill rotWithShape="1">
              <a:gsLst>
                <a:gs pos="0">
                  <a:srgbClr val="4F81BD">
                    <a:gamma/>
                    <a:tint val="57647"/>
                    <a:invGamma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rmAutofit/>
            </a:bodyPr>
            <a:lstStyle/>
            <a:p>
              <a:pPr algn="ctr">
                <a:defRPr/>
              </a:pPr>
              <a:r>
                <a:rPr lang="ru-RU" b="1" dirty="0" smtClean="0"/>
                <a:t>Количественные показатели лицензионно-разрешительной </a:t>
              </a:r>
              <a:r>
                <a:rPr lang="ru-RU" b="1" dirty="0"/>
                <a:t>деятельности за </a:t>
              </a:r>
              <a:r>
                <a:rPr lang="ru-RU" b="1" dirty="0" smtClean="0"/>
                <a:t>2016 </a:t>
              </a:r>
              <a:r>
                <a:rPr lang="ru-RU" b="1" dirty="0"/>
                <a:t>- </a:t>
              </a:r>
              <a:r>
                <a:rPr lang="ru-RU" b="1" dirty="0" smtClean="0"/>
                <a:t>2018 </a:t>
              </a:r>
              <a:r>
                <a:rPr lang="ru-RU" b="1" dirty="0"/>
                <a:t>г.г.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93503"/>
              </p:ext>
            </p:extLst>
          </p:nvPr>
        </p:nvGraphicFramePr>
        <p:xfrm>
          <a:off x="760930" y="1556792"/>
          <a:ext cx="8213190" cy="5072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2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Показатели разрешительной деятельности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2016г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6350" marR="63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Выдано лицензий организациям 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217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226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Arial" panose="020B0604020202020204" pitchFamily="34" charset="0"/>
                        </a:rPr>
                        <a:t> 190</a:t>
                      </a:r>
                      <a:endParaRPr lang="ru-RU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Зарегистрировано организаций эксплуатирующих РИ, содержащих ЗРИ  4, 5 категорий </a:t>
                      </a: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радиационной опасности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52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Arial" panose="020B0604020202020204" pitchFamily="34" charset="0"/>
                        </a:rPr>
                        <a:t>26</a:t>
                      </a:r>
                      <a:endParaRPr lang="ru-RU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Выдано разрешений работникам ОИАЭ</a:t>
                      </a:r>
                    </a:p>
                  </a:txBody>
                  <a:tcPr marL="6350" marR="63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661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775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Arial" panose="020B0604020202020204" pitchFamily="34" charset="0"/>
                        </a:rPr>
                        <a:t>804</a:t>
                      </a:r>
                      <a:endParaRPr lang="ru-RU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Установлены нормативы ПДВ РВ в </a:t>
                      </a:r>
                      <a:r>
                        <a:rPr lang="ru-RU" sz="18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атмосферный </a:t>
                      </a: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воздух и нормативы ДС РВ в водные объекты, </a:t>
                      </a:r>
                      <a:endParaRPr lang="ru-RU" sz="1800" b="1" dirty="0" smtClean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8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выданы </a:t>
                      </a: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разрешения на выбросы и сбросы РВ в </a:t>
                      </a:r>
                      <a:r>
                        <a:rPr lang="ru-RU" sz="18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окружающую среду </a:t>
                      </a:r>
                      <a:r>
                        <a:rPr lang="ru-RU" sz="1800" b="1" dirty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для объектов</a:t>
                      </a: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Arial" panose="020B0604020202020204" pitchFamily="34" charset="0"/>
                        </a:rPr>
                        <a:t>9</a:t>
                      </a:r>
                      <a:endParaRPr lang="ru-RU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913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2000" b="1" dirty="0" smtClean="0">
                          <a:solidFill>
                            <a:srgbClr val="00000A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1065</a:t>
                      </a:r>
                      <a:endParaRPr lang="ru-RU" sz="2000" b="1" dirty="0">
                        <a:solidFill>
                          <a:srgbClr val="00000A"/>
                        </a:solidFill>
                        <a:effectLst/>
                        <a:latin typeface="+mj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  <a:cs typeface="Arial" panose="020B0604020202020204" pitchFamily="34" charset="0"/>
                        </a:rPr>
                        <a:t>1029</a:t>
                      </a:r>
                      <a:endParaRPr lang="ru-RU" sz="20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541476"/>
            <a:ext cx="2133600" cy="316523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9" name="Picture 2" descr="bs00003365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40" y="5229200"/>
            <a:ext cx="1512168" cy="20079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21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64795"/>
              </p:ext>
            </p:extLst>
          </p:nvPr>
        </p:nvGraphicFramePr>
        <p:xfrm>
          <a:off x="971600" y="1628799"/>
          <a:ext cx="7144778" cy="46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188641"/>
            <a:ext cx="54543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Северо-Европейское МТУ по надзору за ЯРБ Ростехнадзора</a:t>
            </a:r>
            <a:endParaRPr kumimoji="1" lang="ru-RU" b="1" cap="all" dirty="0">
              <a:solidFill>
                <a:srgbClr val="9BBB59">
                  <a:lumMod val="50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1163860" y="927662"/>
            <a:ext cx="7712349" cy="989170"/>
          </a:xfrm>
          <a:prstGeom prst="rect">
            <a:avLst/>
          </a:prstGeom>
          <a:gradFill rotWithShape="1">
            <a:gsLst>
              <a:gs pos="0">
                <a:srgbClr val="4F81BD">
                  <a:gamma/>
                  <a:tint val="57647"/>
                  <a:invGamma/>
                </a:srgb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rmAutofit/>
          </a:bodyPr>
          <a:lstStyle/>
          <a:p>
            <a:pPr algn="ctr">
              <a:defRPr/>
            </a:pPr>
            <a:r>
              <a:rPr lang="ru-RU" b="1" dirty="0"/>
              <a:t>Динамика изменения количественных показателей </a:t>
            </a:r>
            <a:r>
              <a:rPr lang="ru-RU" b="1" dirty="0" smtClean="0"/>
              <a:t>лицензионно-разрешительной </a:t>
            </a:r>
            <a:r>
              <a:rPr lang="ru-RU" b="1" dirty="0"/>
              <a:t>деятельности за </a:t>
            </a:r>
            <a:r>
              <a:rPr lang="ru-RU" b="1" dirty="0" smtClean="0"/>
              <a:t>2016 </a:t>
            </a:r>
            <a:r>
              <a:rPr lang="ru-RU" b="1" dirty="0"/>
              <a:t>- </a:t>
            </a:r>
            <a:r>
              <a:rPr lang="ru-RU" b="1" dirty="0" smtClean="0"/>
              <a:t>2018 </a:t>
            </a:r>
            <a:r>
              <a:rPr lang="ru-RU" b="1" dirty="0"/>
              <a:t>г.г.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284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37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747" y="272322"/>
            <a:ext cx="8154237" cy="6217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 smtClean="0"/>
              <a:t>Как видно из диаграмм, число </a:t>
            </a:r>
            <a:r>
              <a:rPr lang="ru-RU" sz="2000" b="1" dirty="0"/>
              <a:t>выданных в </a:t>
            </a:r>
            <a:r>
              <a:rPr lang="ru-RU" sz="2000" b="1" dirty="0" smtClean="0"/>
              <a:t>2018 году </a:t>
            </a:r>
            <a:r>
              <a:rPr lang="ru-RU" sz="2000" b="1" dirty="0"/>
              <a:t>разрешений </a:t>
            </a:r>
            <a:r>
              <a:rPr lang="ru-RU" sz="2000" b="1" dirty="0" smtClean="0"/>
              <a:t>персоналу объектов использования атомной энергии превышает </a:t>
            </a:r>
            <a:r>
              <a:rPr lang="ru-RU" sz="2000" b="1" dirty="0"/>
              <a:t>показатели прежних лет. </a:t>
            </a:r>
            <a:r>
              <a:rPr lang="ru-RU" sz="2000" b="1" dirty="0" smtClean="0"/>
              <a:t>Число выданных лицензий несколько ниже прошлых двух лет.</a:t>
            </a:r>
          </a:p>
          <a:p>
            <a:pPr indent="452438" algn="just"/>
            <a:endParaRPr lang="ru-RU" sz="2000" b="1" dirty="0" smtClean="0"/>
          </a:p>
          <a:p>
            <a:pPr indent="452438" algn="just"/>
            <a:r>
              <a:rPr lang="ru-RU" sz="2000" b="1" dirty="0" smtClean="0"/>
              <a:t>Объясняется увеличение числа выдаваемых разрешений как регистрацией организаций</a:t>
            </a:r>
            <a:r>
              <a:rPr lang="ru-RU" sz="2000" b="1" dirty="0"/>
              <a:t>, эксплуатирующих источники 4 и 5 категории опасности, </a:t>
            </a:r>
            <a:r>
              <a:rPr lang="ru-RU" sz="2000" b="1" dirty="0" smtClean="0"/>
              <a:t>персонал которых также получает </a:t>
            </a:r>
            <a:r>
              <a:rPr lang="ru-RU" sz="2000" b="1" dirty="0"/>
              <a:t>разрешения на право ведения </a:t>
            </a:r>
            <a:r>
              <a:rPr lang="ru-RU" sz="2000" b="1" dirty="0" smtClean="0"/>
              <a:t>работ, так и текучестью кадров поднадзорных организаций. </a:t>
            </a:r>
          </a:p>
          <a:p>
            <a:pPr indent="452438" algn="just"/>
            <a:endParaRPr lang="ru-RU" sz="2000" b="1" dirty="0" smtClean="0"/>
          </a:p>
          <a:p>
            <a:pPr indent="452438" algn="just"/>
            <a:r>
              <a:rPr lang="ru-RU" sz="2000" b="1" dirty="0" smtClean="0"/>
              <a:t>При </a:t>
            </a:r>
            <a:r>
              <a:rPr lang="ru-RU" sz="2000" b="1" dirty="0"/>
              <a:t>выполнении </a:t>
            </a:r>
            <a:r>
              <a:rPr lang="ru-RU" sz="2000" b="1" dirty="0" smtClean="0"/>
              <a:t>лицензионного и разрешительного </a:t>
            </a:r>
            <a:r>
              <a:rPr lang="ru-RU" sz="2000" b="1" dirty="0"/>
              <a:t>процесса Управлением проводилась проверка представленной организациями документации, </a:t>
            </a:r>
            <a:r>
              <a:rPr lang="ru-RU" sz="2000" b="1" dirty="0" smtClean="0"/>
              <a:t>организовывались проверки готовности организаций осуществлять заявленную деятельность,  составлялись технические задания на проведение экспертизы безопасности и заявленной деятельности, при выдаче разрешений инспекторский </a:t>
            </a:r>
            <a:r>
              <a:rPr lang="ru-RU" sz="2000" b="1" dirty="0"/>
              <a:t>состав </a:t>
            </a:r>
            <a:r>
              <a:rPr lang="ru-RU" sz="2000" b="1" dirty="0" smtClean="0"/>
              <a:t>принимал участие </a:t>
            </a:r>
            <a:r>
              <a:rPr lang="ru-RU" sz="2000" b="1" dirty="0"/>
              <a:t>в проверке знаний у персонала требований норм и правил по безопасности.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024650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69692"/>
            <a:ext cx="2133600" cy="365125"/>
          </a:xfrm>
        </p:spPr>
        <p:txBody>
          <a:bodyPr/>
          <a:lstStyle/>
          <a:p>
            <a:fld id="{33D6E5A2-EC83-451F-A719-9AC1370DD5CF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433" y="140677"/>
            <a:ext cx="8109020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ru-RU" sz="2200" dirty="0" smtClean="0"/>
              <a:t>Ответственность </a:t>
            </a:r>
            <a:r>
              <a:rPr lang="ru-RU" sz="2200" dirty="0"/>
              <a:t>и обязанности эксплуатирующих организаций, а также организаций, выполняющих работы и представляющих услуги в области использования атомной энергии определены в статьях 35 и 37 Федерального закона от  21.11.1995 № 170-ФЗ «Об использовании атомной энергии». </a:t>
            </a:r>
            <a:endParaRPr lang="ru-RU" sz="2200" dirty="0" smtClean="0"/>
          </a:p>
          <a:p>
            <a:pPr indent="361950"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Успешное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выполнение задач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Управления по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обеспечению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надзора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за ядерной и радиационной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безопасностью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объектов использования атомной энергии невозможно без активного и ответственного подхода всех организаций и их работников к безусловному выполнению требований федеральных норм и правил по безопасности в области использования атомной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энергии и условий действия лицензий.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6496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464" y="2462814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013176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Руководитель</a:t>
            </a:r>
          </a:p>
          <a:p>
            <a:pPr algn="ctr"/>
            <a:r>
              <a:rPr lang="ru-RU" dirty="0" smtClean="0"/>
              <a:t>Перевощиков  Сергей Георгиевич </a:t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г</a:t>
            </a:r>
            <a:r>
              <a:rPr lang="ru-RU" dirty="0"/>
              <a:t>. Санкт-Петербург, ул. Малая Монетная, 2А, </a:t>
            </a:r>
            <a:endParaRPr lang="ru-RU" dirty="0" smtClean="0"/>
          </a:p>
          <a:p>
            <a:pPr algn="ctr"/>
            <a:r>
              <a:rPr lang="ru-RU" dirty="0" smtClean="0"/>
              <a:t>тел</a:t>
            </a:r>
            <a:r>
              <a:rPr lang="ru-RU" dirty="0"/>
              <a:t>. (812)643-60-91; эл.почта: </a:t>
            </a:r>
            <a:r>
              <a:rPr lang="ru-RU" dirty="0">
                <a:hlinkClick r:id="rId4"/>
              </a:rPr>
              <a:t>se-nrs@gosnadzor.ru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5122" name="Picture 2" descr="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409056" cy="29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3582" y="1153530"/>
            <a:ext cx="7838675" cy="510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2200" b="1" dirty="0"/>
              <a:t>Особо опасными ядерными объектами, состоящими под надзором нашего Управления, являются атомные станции (это 12 эксплуатируемых блоков и 3 сооружаемых, 5 хранилищ свежего и отработанного ядерного топлива и радиоактивных отходов), исследовательские ядерные установки (3 исследовательских ядерных реактора, 1 критический стенд), суда и другие </a:t>
            </a:r>
            <a:r>
              <a:rPr lang="ru-RU" sz="2200" b="1" dirty="0" err="1"/>
              <a:t>плавсредства</a:t>
            </a:r>
            <a:r>
              <a:rPr lang="ru-RU" sz="2200" b="1" dirty="0"/>
              <a:t> с ядерными установками (это ледоколы и суда атомного технологического обслуживания как эксплуатируемые, так и сооружаемые; таких объектов более 20); морские суда, транспортирующие радиоактивные материалы (11 судов); стационарные радиационные источники (таких источников </a:t>
            </a:r>
            <a:r>
              <a:rPr lang="ru-RU" sz="2200" b="1" dirty="0" smtClean="0"/>
              <a:t>более 600</a:t>
            </a:r>
            <a:r>
              <a:rPr lang="ru-RU" sz="2200" b="1" dirty="0"/>
              <a:t>, они расположены как на ядерных объектах, так и в организациях промышленности, медицины, науки и пр.).</a:t>
            </a:r>
          </a:p>
        </p:txBody>
      </p:sp>
    </p:spTree>
    <p:extLst>
      <p:ext uri="{BB962C8B-B14F-4D97-AF65-F5344CB8AC3E}">
        <p14:creationId xmlns:p14="http://schemas.microsoft.com/office/powerpoint/2010/main" val="256825794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1949" y="512467"/>
            <a:ext cx="7438666" cy="39130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На следующем слайде </a:t>
            </a:r>
            <a:r>
              <a:rPr lang="en-US" sz="2400" b="1" dirty="0" smtClean="0"/>
              <a:t>6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перечислены полномочия Северо-Европейского межрегионального территориального Управления по осуществлению государственного надзора – это практически все направления деятельности в области использования атомной энергии, которые возложены на </a:t>
            </a:r>
            <a:r>
              <a:rPr lang="ru-RU" sz="2400" b="1" dirty="0" err="1" smtClean="0"/>
              <a:t>Ростехнадзор</a:t>
            </a:r>
            <a:r>
              <a:rPr lang="ru-RU" sz="2400" b="1" dirty="0" smtClean="0"/>
              <a:t> </a:t>
            </a:r>
            <a:r>
              <a:rPr lang="ru-RU" sz="2400" b="1" dirty="0"/>
              <a:t>Положением</a:t>
            </a:r>
            <a:r>
              <a:rPr lang="ru-RU" sz="2400" b="1" dirty="0" smtClean="0"/>
              <a:t> о </a:t>
            </a:r>
            <a:r>
              <a:rPr lang="ru-RU" sz="2400" b="1" dirty="0" err="1" smtClean="0"/>
              <a:t>Ростехнадзоре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1812527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ФЕДЕРАЛЬНАЯ </a:t>
            </a:r>
            <a:r>
              <a:rPr kumimoji="1" lang="ru-RU" sz="1350" b="1" cap="all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СЛУЖБА по экологическому,  технологическому и атомному надзору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704086" y="1023976"/>
            <a:ext cx="8255088" cy="5509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3048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indent="180000"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соблюдением требований законодательства Российской Федерации по обеспечению ядерной и радиационной безопасности;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соблюдением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требований норм и правил в области использования атомной энергии;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выполнением условий действия лицензий на осуществление деятельности и разрешений на право ведения работ в области использования атомной энергии;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организацией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и состоянием хранения и учета ядерных материалов и радиоактивных веществ;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обращением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с радиоактивными отходами;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обеспечением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физической защиты ядерных материалов и установок, радиационных источников, пунктов хранения ядерных материалов и радиоактивных веществ и хранилищ радиоактивных отходов;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обеспечением необходимого уровня квалификации работников, осуществляющих руководство, обеспечивающих ведомственный контроль за безопасностью и ведущих технологический процесс на объектах использования атомной энергии;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за проектированием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объектов использования атомной энергии, конструированием и изготовлением оборудования для этих объектов;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технической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безопасностью ядерно- и радиационно - опасных объектов, </a:t>
            </a:r>
            <a:endParaRPr lang="ru-RU" sz="1600" b="1" dirty="0" smtClean="0">
              <a:latin typeface="+mn-lt"/>
              <a:cs typeface="Aharoni" panose="02010803020104030203" pitchFamily="2" charset="-79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 smtClean="0">
                <a:latin typeface="+mn-lt"/>
                <a:cs typeface="Aharoni" panose="02010803020104030203" pitchFamily="2" charset="-79"/>
              </a:rPr>
              <a:t>осуществление государственного строительного надзора </a:t>
            </a:r>
            <a:r>
              <a:rPr lang="ru-RU" sz="1600" b="1" dirty="0">
                <a:latin typeface="+mn-lt"/>
                <a:cs typeface="Aharoni" panose="02010803020104030203" pitchFamily="2" charset="-79"/>
              </a:rPr>
              <a:t>при строительстве, реконструкции и капитальном ремонте объектов использования атомной энергии</a:t>
            </a:r>
            <a:r>
              <a:rPr lang="ru-RU" sz="1600" b="1" dirty="0" smtClean="0">
                <a:latin typeface="+mn-lt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sz="1600" b="1" dirty="0" smtClean="0">
              <a:latin typeface="+mn-lt"/>
            </a:endParaRPr>
          </a:p>
          <a:p>
            <a:pPr algn="just">
              <a:spcBef>
                <a:spcPts val="0"/>
              </a:spcBef>
              <a:defRPr/>
            </a:pPr>
            <a:endParaRPr lang="ru-RU" sz="1600" dirty="0"/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295525" y="439200"/>
            <a:ext cx="8741471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algn="ctr">
              <a:spcBef>
                <a:spcPct val="0"/>
              </a:spcBef>
            </a:pPr>
            <a:r>
              <a:rPr lang="ru-RU" altLang="ru-RU" sz="1600" b="1" dirty="0" smtClean="0">
                <a:ln w="6350"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ПОЛНОМОЧИЯ УПРАВЛЕНИЯ ПО ОСУЩЕСТВЛЕНИЮ ГОСУДАРСТВЕННОГО НАДЗОРА И КОНТРОЛЯ </a:t>
            </a:r>
            <a:endParaRPr lang="ru-RU" altLang="ru-RU" sz="1600" b="1" dirty="0">
              <a:ln w="6350">
                <a:noFill/>
              </a:ln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05600" y="6274341"/>
            <a:ext cx="2133600" cy="31128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473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1599" y="1120675"/>
            <a:ext cx="6926093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Управление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осуществляет государственный надзор практически по всем направлениям деятельности в области использования атомной энергии, которые возложены Положением на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Ростехнадзор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0689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3965" y="490940"/>
            <a:ext cx="7817617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Выполняя поставленные задачи по совершенствованию нормативных правовых актов для устранения устаревших, дублирующих и избыточных обязательных требований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Ростехнадзором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проводится планомерная работа по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разработке и совершенствованию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нормативных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документов в области использования атомной энергии.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На следующих слайдах 9,10,11 перечислены  нормативные документы в области использования атомной энергии (нормы и правила), утвержденные </a:t>
            </a:r>
            <a:r>
              <a:rPr lang="ru-RU" sz="2400" b="1" dirty="0" err="1" smtClean="0">
                <a:solidFill>
                  <a:schemeClr val="tx2"/>
                </a:solidFill>
              </a:rPr>
              <a:t>Ростехнадзором</a:t>
            </a:r>
            <a:r>
              <a:rPr lang="ru-RU" sz="2400" b="1" dirty="0" smtClean="0">
                <a:solidFill>
                  <a:schemeClr val="tx2"/>
                </a:solidFill>
              </a:rPr>
              <a:t> в 2018 году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5538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90" y="0"/>
            <a:ext cx="65962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5525" y="80102"/>
            <a:ext cx="91440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ru-RU" sz="135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ФЕДЕРАЛЬНАЯ </a:t>
            </a:r>
            <a:r>
              <a:rPr kumimoji="1" lang="ru-RU" sz="1350" b="1" cap="all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СЛУЖБА по экологическому,  технологическому и атомному надзору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13992" y="505838"/>
            <a:ext cx="7604044" cy="834930"/>
            <a:chOff x="789" y="2173"/>
            <a:chExt cx="1584" cy="639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50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789" y="2173"/>
              <a:ext cx="1584" cy="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Нормативные документы в области использования атомной энергии,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 принятые Ростехнадзором в 2018 году </a:t>
              </a:r>
              <a:endPara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9831" y="1575881"/>
            <a:ext cx="7519481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НП-071-18 с </a:t>
            </a:r>
            <a:r>
              <a:rPr lang="ru-RU" dirty="0" smtClean="0"/>
              <a:t>изм. - Правила </a:t>
            </a:r>
            <a:r>
              <a:rPr lang="ru-RU" dirty="0"/>
              <a:t>оценки соответствия  продукции, для которой устанавливаются требования, связанные с обеспечением безопасности в области использования атомной энергии, а также процессов ее проектирования (включая изыскания), производства, строительства, монтажа, наладки, эксплуатации, хранения, перевозки, реализации, утилизации и </a:t>
            </a:r>
            <a:r>
              <a:rPr lang="ru-RU" dirty="0" smtClean="0"/>
              <a:t>захоронения (Приказ Ростехнадзора </a:t>
            </a:r>
            <a:r>
              <a:rPr lang="ru-RU" dirty="0"/>
              <a:t>№ 52 от 06.02.2018; </a:t>
            </a:r>
            <a:r>
              <a:rPr lang="ru-RU" dirty="0" smtClean="0"/>
              <a:t>Приказ Ростехнадзора </a:t>
            </a:r>
            <a:r>
              <a:rPr lang="ru-RU" dirty="0"/>
              <a:t>№ 163 от </a:t>
            </a:r>
            <a:r>
              <a:rPr lang="ru-RU" dirty="0" smtClean="0"/>
              <a:t>05.04.2018)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НП-038-18 – Общие положения обеспечения безопасности радиационных источников (Приказ Ростехнадзора  № 405 от 28.09.2018)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НП-043-18 - Правила устройства и безопасной эксплуатации грузоподъемных машин и механизмов, применяемых на объектах использования атомной энергии (Приказ Ростехнадзора № 92 от </a:t>
            </a:r>
            <a:r>
              <a:rPr lang="ru-RU" dirty="0" smtClean="0"/>
              <a:t>02.03.2018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НП-044-18 - </a:t>
            </a:r>
            <a:r>
              <a:rPr lang="ru-RU" dirty="0"/>
              <a:t>Правила устройства и безопасной эксплуатации сосудов, работающих под давлением, для объектов использования атомной </a:t>
            </a:r>
            <a:r>
              <a:rPr lang="ru-RU" dirty="0" smtClean="0"/>
              <a:t>энергии (Приказ Ростехнадзора </a:t>
            </a:r>
            <a:r>
              <a:rPr lang="ru-RU" dirty="0"/>
              <a:t>№ 93 от </a:t>
            </a:r>
            <a:r>
              <a:rPr lang="ru-RU" dirty="0" smtClean="0"/>
              <a:t>02.03.2018)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1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Обучение</Template>
  <TotalTime>0</TotalTime>
  <Words>3051</Words>
  <Application>Microsoft Office PowerPoint</Application>
  <PresentationFormat>Экран (4:3)</PresentationFormat>
  <Paragraphs>377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Training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ПОКАЗАТЕЛИ НАДЗОРНОЙ ДЕЯТЕЛЬНОСТИ  за 2016-2018  гг.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ПОКАЗАТЕЛИ АДМИНИСТРАТИВНЫХ МЕР  за 2016-2018 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ПОЛНОМОЧИЯ СЕВЕРО-ЕВРОПЕЙСКОГО МТУ ПО НАДЗОРУ ЗА ЯРБ РПОСТЕХНАДЗОРА ПО ПРЕДОСТАВЛЕНИЮ ГОСУДАРСТВЕННЫХ УСЛУГ ПО ЛИЦЕЗИРОВАНИЮ ДЕЯТЕЛЬНОСТИ В ОБЛАСТИ ИСПОЛЬЗОВАНИЯ АТОМНОЙ ЭНЕРГИИ И  ВЫДАЧЕ РАЗРЕШЕНИЙ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2017-04-23T12:17:48Z</dcterms:created>
  <dcterms:modified xsi:type="dcterms:W3CDTF">2019-03-04T08:04:24Z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